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9" r:id="rId2"/>
    <p:sldId id="331" r:id="rId3"/>
    <p:sldId id="288" r:id="rId4"/>
    <p:sldId id="336" r:id="rId5"/>
    <p:sldId id="337" r:id="rId6"/>
    <p:sldId id="339" r:id="rId7"/>
    <p:sldId id="334" r:id="rId8"/>
    <p:sldId id="33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  <a:srgbClr val="1171B9"/>
    <a:srgbClr val="F48A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35" autoAdjust="0"/>
    <p:restoredTop sz="94280" autoAdjust="0"/>
  </p:normalViewPr>
  <p:slideViewPr>
    <p:cSldViewPr snapToGrid="0">
      <p:cViewPr varScale="1">
        <p:scale>
          <a:sx n="65" d="100"/>
          <a:sy n="65" d="100"/>
        </p:scale>
        <p:origin x="105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77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04770-B224-4F62-8F1F-A4A3E1FAE36F}" type="datetimeFigureOut">
              <a:rPr lang="en-IN" smtClean="0"/>
              <a:t>08-06-2018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5E802-DE71-454D-8A41-6ECDA105AA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94475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32.jpeg>
</file>

<file path=ppt/media/image4.png>
</file>

<file path=ppt/media/image5.jpe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0AF5E-E672-4E72-9B5B-5A5AB9EA6400}" type="datetimeFigureOut">
              <a:rPr lang="en-IN" smtClean="0"/>
              <a:t>08-06-2018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60C4D5-B0CA-4B4F-8AD3-716471C538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38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60C4D5-B0CA-4B4F-8AD3-716471C538D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7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9329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Data &amp;</a:t>
            </a:r>
            <a:r>
              <a:rPr lang="en-US" baseline="0" dirty="0"/>
              <a:t> Analytics Services</a:t>
            </a:r>
          </a:p>
          <a:p>
            <a:pPr lvl="0">
              <a:spcBef>
                <a:spcPts val="0"/>
              </a:spcBef>
              <a:buNone/>
            </a:pPr>
            <a:r>
              <a:rPr lang="en-US" baseline="0" dirty="0"/>
              <a:t>Master Data Management | Enterprise Data Integration | Big Data</a:t>
            </a:r>
            <a:endParaRPr dirty="0"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1033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4918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dirty="0"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8237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60C4D5-B0CA-4B4F-8AD3-716471C538DF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2885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918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26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4084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702367" y="6516932"/>
            <a:ext cx="9932475" cy="341069"/>
          </a:xfrm>
          <a:prstGeom prst="rect">
            <a:avLst/>
          </a:prstGeom>
          <a:solidFill>
            <a:srgbClr val="1171B9"/>
          </a:solidFill>
          <a:ln w="1047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32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sz="4000" dirty="0"/>
          </a:p>
        </p:txBody>
      </p:sp>
      <p:sp>
        <p:nvSpPr>
          <p:cNvPr id="8" name="Rectangle 7"/>
          <p:cNvSpPr/>
          <p:nvPr userDrawn="1"/>
        </p:nvSpPr>
        <p:spPr>
          <a:xfrm flipH="1">
            <a:off x="11634842" y="6516932"/>
            <a:ext cx="560333" cy="341069"/>
          </a:xfrm>
          <a:prstGeom prst="rect">
            <a:avLst/>
          </a:prstGeom>
          <a:solidFill>
            <a:srgbClr val="1171B9"/>
          </a:solidFill>
          <a:ln w="1047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32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sz="4000"/>
          </a:p>
        </p:txBody>
      </p:sp>
      <p:sp>
        <p:nvSpPr>
          <p:cNvPr id="10" name="TextBox 9"/>
          <p:cNvSpPr txBox="1"/>
          <p:nvPr userDrawn="1"/>
        </p:nvSpPr>
        <p:spPr>
          <a:xfrm>
            <a:off x="6707899" y="6556660"/>
            <a:ext cx="48917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prstClr val="white"/>
                </a:solidFill>
                <a:latin typeface="Calibri Light"/>
              </a:rPr>
              <a:t>www.mastechdigital.com</a:t>
            </a:r>
            <a:endParaRPr lang="en-IN" sz="1100" dirty="0">
              <a:solidFill>
                <a:prstClr val="white"/>
              </a:solidFill>
              <a:latin typeface="Calibri Light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670519" y="6565124"/>
            <a:ext cx="491362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fld id="{8969AB99-42F4-44DB-8447-084200F48697}" type="slidenum">
              <a:rPr lang="en-IN" sz="1100">
                <a:solidFill>
                  <a:prstClr val="white"/>
                </a:solidFill>
              </a:rPr>
              <a:pPr algn="ctr">
                <a:lnSpc>
                  <a:spcPct val="90000"/>
                </a:lnSpc>
              </a:pPr>
              <a:t>‹#›</a:t>
            </a:fld>
            <a:endParaRPr lang="en-IN" sz="1100" dirty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 flipH="1">
            <a:off x="-1" y="6516932"/>
            <a:ext cx="2184399" cy="341069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dirty="0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32899" y="6564356"/>
            <a:ext cx="21514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prstClr val="white"/>
                </a:solidFill>
                <a:latin typeface="Calibri Light"/>
              </a:rPr>
              <a:t>CONFIDENTIAL AND</a:t>
            </a:r>
            <a:r>
              <a:rPr lang="en-US" sz="1000" baseline="0">
                <a:solidFill>
                  <a:prstClr val="white"/>
                </a:solidFill>
                <a:latin typeface="Calibri Light"/>
              </a:rPr>
              <a:t> </a:t>
            </a:r>
            <a:r>
              <a:rPr lang="en-US" sz="1000">
                <a:solidFill>
                  <a:prstClr val="white"/>
                </a:solidFill>
                <a:latin typeface="Calibri Light"/>
              </a:rPr>
              <a:t>RESTRICTED</a:t>
            </a:r>
            <a:endParaRPr lang="en-IN" sz="1000" dirty="0">
              <a:solidFill>
                <a:prstClr val="white"/>
              </a:solidFill>
              <a:latin typeface="Calibri Light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2184399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140" y="171708"/>
            <a:ext cx="1696418" cy="39451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2184400" y="0"/>
            <a:ext cx="10010774" cy="45719"/>
          </a:xfrm>
          <a:prstGeom prst="rect">
            <a:avLst/>
          </a:prstGeom>
          <a:solidFill>
            <a:srgbClr val="1171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/>
          <p:cNvSpPr/>
          <p:nvPr userDrawn="1"/>
        </p:nvSpPr>
        <p:spPr>
          <a:xfrm>
            <a:off x="0" y="6449189"/>
            <a:ext cx="2184399" cy="45719"/>
          </a:xfrm>
          <a:prstGeom prst="rect">
            <a:avLst/>
          </a:prstGeom>
          <a:solidFill>
            <a:srgbClr val="1171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/>
          <p:cNvSpPr/>
          <p:nvPr userDrawn="1"/>
        </p:nvSpPr>
        <p:spPr>
          <a:xfrm>
            <a:off x="2184398" y="6449189"/>
            <a:ext cx="10010776" cy="45719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5" name="Straight Connector 24"/>
          <p:cNvCxnSpPr/>
          <p:nvPr userDrawn="1"/>
        </p:nvCxnSpPr>
        <p:spPr>
          <a:xfrm flipV="1">
            <a:off x="11670519" y="6564356"/>
            <a:ext cx="0" cy="2454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2184398" y="129721"/>
            <a:ext cx="0" cy="49348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8659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140" y="171708"/>
            <a:ext cx="1696418" cy="39451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0"/>
            <a:ext cx="12195174" cy="45719"/>
          </a:xfrm>
          <a:prstGeom prst="rect">
            <a:avLst/>
          </a:prstGeom>
          <a:solidFill>
            <a:srgbClr val="1171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2184398" y="129721"/>
            <a:ext cx="0" cy="49348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 userDrawn="1"/>
        </p:nvSpPr>
        <p:spPr>
          <a:xfrm>
            <a:off x="781036" y="6564356"/>
            <a:ext cx="16365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prstClr val="white"/>
                </a:solidFill>
                <a:latin typeface="Calibri Light"/>
              </a:rPr>
              <a:t>CLASSIFIED</a:t>
            </a:r>
            <a:endParaRPr lang="en-IN" sz="1000" dirty="0">
              <a:solidFill>
                <a:prstClr val="white"/>
              </a:solidFill>
              <a:latin typeface="Calibri Light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0" y="6532045"/>
            <a:ext cx="12192001" cy="325956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46000">
                <a:srgbClr val="F48A16"/>
              </a:gs>
              <a:gs pos="73000">
                <a:srgbClr val="1171B9"/>
              </a:gs>
              <a:gs pos="98000">
                <a:srgbClr val="1171B9"/>
              </a:gs>
            </a:gsLst>
            <a:lin ang="10800000" scaled="1"/>
            <a:tileRect/>
          </a:gradFill>
          <a:ln w="1047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32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sz="4000" dirty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882059" y="6536734"/>
            <a:ext cx="5453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/>
                </a:solidFill>
                <a:latin typeface="Calibri Light"/>
              </a:rPr>
              <a:t>www.mastechdigital.com</a:t>
            </a:r>
            <a:endParaRPr lang="en-IN" sz="1100" dirty="0">
              <a:solidFill>
                <a:schemeClr val="tx1"/>
              </a:solidFill>
              <a:latin typeface="Calibri Light"/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0" y="0"/>
            <a:ext cx="12195174" cy="45719"/>
          </a:xfrm>
          <a:prstGeom prst="rect">
            <a:avLst/>
          </a:prstGeom>
          <a:solidFill>
            <a:srgbClr val="1171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2184398" y="129721"/>
            <a:ext cx="0" cy="49348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 userDrawn="1"/>
        </p:nvSpPr>
        <p:spPr>
          <a:xfrm>
            <a:off x="11554638" y="6532045"/>
            <a:ext cx="491362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fld id="{8969AB99-42F4-44DB-8447-084200F48697}" type="slidenum">
              <a:rPr lang="en-IN" sz="1100">
                <a:solidFill>
                  <a:schemeClr val="tx1"/>
                </a:solidFill>
              </a:rPr>
              <a:pPr algn="ctr">
                <a:lnSpc>
                  <a:spcPct val="90000"/>
                </a:lnSpc>
              </a:pPr>
              <a:t>‹#›</a:t>
            </a:fld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781036" y="6564356"/>
            <a:ext cx="16365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prstClr val="white"/>
                </a:solidFill>
                <a:latin typeface="Calibri Light"/>
              </a:rPr>
              <a:t>CLASSIFIED</a:t>
            </a:r>
            <a:endParaRPr lang="en-IN" sz="1000" dirty="0">
              <a:solidFill>
                <a:prstClr val="white"/>
              </a:solidFill>
              <a:latin typeface="Calibri Light"/>
            </a:endParaRP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2436289" y="171708"/>
            <a:ext cx="8835514" cy="394516"/>
          </a:xfrm>
        </p:spPr>
        <p:txBody>
          <a:bodyPr>
            <a:noAutofit/>
          </a:bodyPr>
          <a:lstStyle>
            <a:lvl1pPr marL="0" indent="0">
              <a:buNone/>
              <a:defRPr sz="3200" b="1" cap="small" baseline="0">
                <a:solidFill>
                  <a:srgbClr val="1171B9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2546374" y="622736"/>
            <a:ext cx="8657190" cy="0"/>
          </a:xfrm>
          <a:prstGeom prst="line">
            <a:avLst/>
          </a:prstGeom>
          <a:ln>
            <a:solidFill>
              <a:srgbClr val="1171B9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91842" y="0"/>
            <a:ext cx="600159" cy="25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72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02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340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13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954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027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43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05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4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7C292-8BDD-440F-92D1-A1D8D0AF308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125F-A598-4A07-AC12-2B744DFE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04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13" Type="http://schemas.openxmlformats.org/officeDocument/2006/relationships/image" Target="../media/image16.jpg"/><Relationship Id="rId3" Type="http://schemas.openxmlformats.org/officeDocument/2006/relationships/image" Target="../media/image6.png"/><Relationship Id="rId7" Type="http://schemas.openxmlformats.org/officeDocument/2006/relationships/image" Target="../media/image10.tiff"/><Relationship Id="rId12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tiff"/><Relationship Id="rId11" Type="http://schemas.openxmlformats.org/officeDocument/2006/relationships/image" Target="../media/image14.png"/><Relationship Id="rId5" Type="http://schemas.openxmlformats.org/officeDocument/2006/relationships/image" Target="../media/image8.tiff"/><Relationship Id="rId15" Type="http://schemas.openxmlformats.org/officeDocument/2006/relationships/image" Target="../media/image18.png"/><Relationship Id="rId10" Type="http://schemas.openxmlformats.org/officeDocument/2006/relationships/image" Target="../media/image13.tiff"/><Relationship Id="rId4" Type="http://schemas.openxmlformats.org/officeDocument/2006/relationships/image" Target="../media/image7.tiff"/><Relationship Id="rId9" Type="http://schemas.openxmlformats.org/officeDocument/2006/relationships/image" Target="../media/image12.tiff"/><Relationship Id="rId14" Type="http://schemas.openxmlformats.org/officeDocument/2006/relationships/image" Target="../media/image1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7" Type="http://schemas.openxmlformats.org/officeDocument/2006/relationships/image" Target="../media/image2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experience@mastechdigital.com" TargetMode="External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8166" y="4296455"/>
            <a:ext cx="10307198" cy="148934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192503" y="4406268"/>
            <a:ext cx="95129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4400" b="1" dirty="0">
                <a:solidFill>
                  <a:srgbClr val="286DB4"/>
                </a:solidFill>
                <a:latin typeface="+mj-lt"/>
              </a:rPr>
              <a:t>Corporate Overview</a:t>
            </a:r>
            <a:endParaRPr lang="en-US" altLang="en-US" sz="3600" b="1" dirty="0">
              <a:solidFill>
                <a:srgbClr val="286DB4"/>
              </a:solidFill>
              <a:latin typeface="+mj-lt"/>
            </a:endParaRPr>
          </a:p>
          <a:p>
            <a:r>
              <a:rPr lang="en-US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DIGITAL TRANSFORMATION. HUMAN INNOVATION.</a:t>
            </a:r>
            <a:endParaRPr lang="en-IN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205" y="255280"/>
            <a:ext cx="2646585" cy="61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118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304430" y="2208320"/>
            <a:ext cx="4043966" cy="3074843"/>
          </a:xfrm>
          <a:prstGeom prst="rect">
            <a:avLst/>
          </a:prstGeom>
          <a:solidFill>
            <a:schemeClr val="bg1">
              <a:alpha val="92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220260" y="2115922"/>
            <a:ext cx="4212306" cy="325963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Shape 184"/>
          <p:cNvSpPr txBox="1">
            <a:spLocks noGrp="1"/>
          </p:cNvSpPr>
          <p:nvPr>
            <p:ph type="body" idx="4294967295"/>
          </p:nvPr>
        </p:nvSpPr>
        <p:spPr>
          <a:xfrm>
            <a:off x="342900" y="3560616"/>
            <a:ext cx="4005496" cy="1496291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0" lvl="0" indent="0" algn="ctr">
              <a:buNone/>
            </a:pPr>
            <a:r>
              <a:rPr lang="en-US" sz="2200" dirty="0">
                <a:solidFill>
                  <a:srgbClr val="333333"/>
                </a:solidFill>
                <a:latin typeface="+mj-lt"/>
                <a:ea typeface="Avenir Book" charset="0"/>
                <a:cs typeface="Avenir Book" charset="0"/>
              </a:rPr>
              <a:t>We offer human innovation through digital transformation services, and digital and mainstream technology staffing.</a:t>
            </a:r>
            <a:endParaRPr lang="en" sz="2200" dirty="0">
              <a:solidFill>
                <a:srgbClr val="333333"/>
              </a:solidFill>
              <a:latin typeface="+mj-lt"/>
              <a:ea typeface="Avenir Book" charset="0"/>
              <a:cs typeface="Avenir Book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3673" y="3477495"/>
            <a:ext cx="26185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498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2394858" y="134950"/>
            <a:ext cx="6455476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1171B9"/>
                </a:solidFill>
                <a:latin typeface="Calibri Light" charset="0"/>
                <a:ea typeface="Calibri Light" charset="0"/>
                <a:cs typeface="Calibri Light" charset="0"/>
                <a:sym typeface="Calibri"/>
              </a:rPr>
              <a:t>Key Highlights</a:t>
            </a:r>
          </a:p>
        </p:txBody>
      </p:sp>
      <p:cxnSp>
        <p:nvCxnSpPr>
          <p:cNvPr id="155" name="Shape 155"/>
          <p:cNvCxnSpPr/>
          <p:nvPr/>
        </p:nvCxnSpPr>
        <p:spPr>
          <a:xfrm>
            <a:off x="2476800" y="658170"/>
            <a:ext cx="9715199" cy="0"/>
          </a:xfrm>
          <a:prstGeom prst="straightConnector1">
            <a:avLst/>
          </a:prstGeom>
          <a:noFill/>
          <a:ln w="9525" cap="flat" cmpd="sng">
            <a:solidFill>
              <a:srgbClr val="1171B9"/>
            </a:solidFill>
            <a:prstDash val="solid"/>
            <a:miter/>
            <a:headEnd type="none" w="med" len="med"/>
            <a:tailEnd type="none" w="med" len="med"/>
          </a:ln>
        </p:spPr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7320BDDB-EA2E-4CB1-98D9-1FE241A48324}"/>
              </a:ext>
            </a:extLst>
          </p:cNvPr>
          <p:cNvGrpSpPr/>
          <p:nvPr/>
        </p:nvGrpSpPr>
        <p:grpSpPr>
          <a:xfrm>
            <a:off x="507804" y="717299"/>
            <a:ext cx="11176393" cy="2311616"/>
            <a:chOff x="369254" y="717299"/>
            <a:chExt cx="11176393" cy="2311616"/>
          </a:xfrm>
        </p:grpSpPr>
        <p:sp>
          <p:nvSpPr>
            <p:cNvPr id="54" name="Rectangle 53"/>
            <p:cNvSpPr/>
            <p:nvPr/>
          </p:nvSpPr>
          <p:spPr>
            <a:xfrm>
              <a:off x="443837" y="814791"/>
              <a:ext cx="11027226" cy="21433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200000"/>
                </a:lnSpc>
              </a:pPr>
              <a:endParaRPr lang="en-IN" dirty="0">
                <a:solidFill>
                  <a:srgbClr val="333333"/>
                </a:solidFill>
                <a:latin typeface="+mj-lt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69254" y="717299"/>
              <a:ext cx="11176393" cy="2311616"/>
            </a:xfrm>
            <a:prstGeom prst="rect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cxnSp>
          <p:nvCxnSpPr>
            <p:cNvPr id="56" name="Straight Connector 55"/>
            <p:cNvCxnSpPr/>
            <p:nvPr/>
          </p:nvCxnSpPr>
          <p:spPr>
            <a:xfrm>
              <a:off x="5907590" y="959937"/>
              <a:ext cx="0" cy="184962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AAE39E5-1D82-4D79-B1D7-FDA5357964F9}"/>
                </a:ext>
              </a:extLst>
            </p:cNvPr>
            <p:cNvGrpSpPr/>
            <p:nvPr/>
          </p:nvGrpSpPr>
          <p:grpSpPr>
            <a:xfrm>
              <a:off x="6631248" y="1099769"/>
              <a:ext cx="4346616" cy="1569660"/>
              <a:chOff x="6631248" y="888749"/>
              <a:chExt cx="4346616" cy="1569660"/>
            </a:xfrm>
          </p:grpSpPr>
          <p:sp>
            <p:nvSpPr>
              <p:cNvPr id="57" name="TextBox 56"/>
              <p:cNvSpPr txBox="1"/>
              <p:nvPr/>
            </p:nvSpPr>
            <p:spPr>
              <a:xfrm>
                <a:off x="6771007" y="888749"/>
                <a:ext cx="4206857" cy="156966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</a:pPr>
                <a:r>
                  <a:rPr lang="en-US" sz="1600" dirty="0">
                    <a:solidFill>
                      <a:srgbClr val="333333"/>
                    </a:solidFill>
                    <a:latin typeface="+mj-lt"/>
                    <a:ea typeface="Avenir Book" charset="0"/>
                    <a:cs typeface="Avenir Book" charset="0"/>
                  </a:rPr>
                  <a:t>Data Management &amp; Analytics consulting</a:t>
                </a:r>
              </a:p>
              <a:p>
                <a:pPr marL="285750" indent="-285750">
                  <a:lnSpc>
                    <a:spcPct val="150000"/>
                  </a:lnSpc>
                </a:pPr>
                <a:r>
                  <a:rPr lang="en-US" sz="1600" dirty="0">
                    <a:solidFill>
                      <a:srgbClr val="333333"/>
                    </a:solidFill>
                    <a:latin typeface="+mj-lt"/>
                    <a:ea typeface="Avenir Book" charset="0"/>
                    <a:cs typeface="Avenir Book" charset="0"/>
                  </a:rPr>
                  <a:t>Technology-based recruiting delivery</a:t>
                </a:r>
              </a:p>
              <a:p>
                <a:pPr marL="285750" indent="-285750">
                  <a:lnSpc>
                    <a:spcPct val="150000"/>
                  </a:lnSpc>
                </a:pPr>
                <a:r>
                  <a:rPr lang="en-US" sz="1600" dirty="0">
                    <a:solidFill>
                      <a:srgbClr val="333333"/>
                    </a:solidFill>
                    <a:latin typeface="+mj-lt"/>
                    <a:ea typeface="Avenir Book" charset="0"/>
                    <a:cs typeface="Avenir Book" charset="0"/>
                  </a:rPr>
                  <a:t>Hybrid Delivery Model (North America and India)</a:t>
                </a:r>
              </a:p>
              <a:p>
                <a:pPr marL="285750" indent="-285750">
                  <a:lnSpc>
                    <a:spcPct val="150000"/>
                  </a:lnSpc>
                </a:pPr>
                <a:r>
                  <a:rPr lang="en-US" sz="1600" dirty="0">
                    <a:solidFill>
                      <a:srgbClr val="333333"/>
                    </a:solidFill>
                    <a:latin typeface="+mj-lt"/>
                    <a:ea typeface="Avenir Book" charset="0"/>
                    <a:cs typeface="Avenir Book" charset="0"/>
                  </a:rPr>
                  <a:t>Faster turnaround time</a:t>
                </a:r>
              </a:p>
            </p:txBody>
          </p:sp>
          <p:grpSp>
            <p:nvGrpSpPr>
              <p:cNvPr id="178" name="Group 177"/>
              <p:cNvGrpSpPr/>
              <p:nvPr/>
            </p:nvGrpSpPr>
            <p:grpSpPr>
              <a:xfrm flipV="1">
                <a:off x="6631248" y="1081664"/>
                <a:ext cx="165162" cy="168546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179" name="Oval 178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0" name="Oval 179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1" name="Oval 180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2" name="Oval 181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3" name="Oval 182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4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5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6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7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88" name="Group 187"/>
              <p:cNvGrpSpPr/>
              <p:nvPr/>
            </p:nvGrpSpPr>
            <p:grpSpPr>
              <a:xfrm flipV="1">
                <a:off x="6631248" y="1440873"/>
                <a:ext cx="165162" cy="168546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189" name="Oval 188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0" name="Oval 189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1" name="Oval 190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2" name="Oval 191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3" name="Oval 192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4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5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6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7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98" name="Group 197"/>
              <p:cNvGrpSpPr/>
              <p:nvPr/>
            </p:nvGrpSpPr>
            <p:grpSpPr>
              <a:xfrm flipV="1">
                <a:off x="6631248" y="1804848"/>
                <a:ext cx="165162" cy="168546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199" name="Oval 198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0" name="Oval 199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1" name="Oval 200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2" name="Oval 201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3" name="Oval 202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4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5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6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7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08" name="Group 207"/>
              <p:cNvGrpSpPr/>
              <p:nvPr/>
            </p:nvGrpSpPr>
            <p:grpSpPr>
              <a:xfrm flipV="1">
                <a:off x="6631248" y="2174037"/>
                <a:ext cx="165162" cy="168546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209" name="Oval 208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0" name="Oval 209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1" name="Oval 210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2" name="Oval 211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3" name="Oval 212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4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5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6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7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6B1DE1E-A5DD-4B03-A966-EF4E02E64488}"/>
                </a:ext>
              </a:extLst>
            </p:cNvPr>
            <p:cNvGrpSpPr/>
            <p:nvPr/>
          </p:nvGrpSpPr>
          <p:grpSpPr>
            <a:xfrm>
              <a:off x="1185227" y="1099769"/>
              <a:ext cx="3934819" cy="1569660"/>
              <a:chOff x="1185227" y="888749"/>
              <a:chExt cx="3934819" cy="1569660"/>
            </a:xfrm>
          </p:grpSpPr>
          <p:sp>
            <p:nvSpPr>
              <p:cNvPr id="98" name="TextBox 97"/>
              <p:cNvSpPr txBox="1"/>
              <p:nvPr/>
            </p:nvSpPr>
            <p:spPr>
              <a:xfrm>
                <a:off x="1324089" y="888749"/>
                <a:ext cx="3795957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IN" sz="1600" dirty="0">
                    <a:solidFill>
                      <a:srgbClr val="333333"/>
                    </a:solidFill>
                    <a:latin typeface="+mj-lt"/>
                  </a:rPr>
                  <a:t>Pittsburgh-headquartered</a:t>
                </a:r>
              </a:p>
              <a:p>
                <a:pPr>
                  <a:lnSpc>
                    <a:spcPct val="150000"/>
                  </a:lnSpc>
                </a:pPr>
                <a:r>
                  <a:rPr lang="en-IN" sz="1600" dirty="0">
                    <a:solidFill>
                      <a:srgbClr val="333333"/>
                    </a:solidFill>
                    <a:latin typeface="+mj-lt"/>
                  </a:rPr>
                  <a:t>Mastech Digital revenues @ $147.9 million</a:t>
                </a:r>
              </a:p>
              <a:p>
                <a:pPr>
                  <a:lnSpc>
                    <a:spcPct val="150000"/>
                  </a:lnSpc>
                </a:pPr>
                <a:r>
                  <a:rPr lang="en-IN" sz="1600" dirty="0">
                    <a:solidFill>
                      <a:srgbClr val="333333"/>
                    </a:solidFill>
                    <a:latin typeface="+mj-lt"/>
                  </a:rPr>
                  <a:t>Minority-owned (Certified with NMSDC)</a:t>
                </a:r>
              </a:p>
              <a:p>
                <a:pPr>
                  <a:lnSpc>
                    <a:spcPct val="150000"/>
                  </a:lnSpc>
                </a:pPr>
                <a:r>
                  <a:rPr lang="en-IN" sz="1600" dirty="0">
                    <a:solidFill>
                      <a:srgbClr val="333333"/>
                    </a:solidFill>
                    <a:latin typeface="+mj-lt"/>
                  </a:rPr>
                  <a:t>NYSE-listed (MHH)</a:t>
                </a: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 flipV="1">
                <a:off x="1195554" y="1063010"/>
                <a:ext cx="165162" cy="168546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100" name="Oval 99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1" name="Oval 100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2" name="Oval 101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3" name="Oval 102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4" name="Oval 103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5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6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7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8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9" name="Group 108"/>
              <p:cNvGrpSpPr/>
              <p:nvPr/>
            </p:nvGrpSpPr>
            <p:grpSpPr>
              <a:xfrm flipV="1">
                <a:off x="1195619" y="1438261"/>
                <a:ext cx="165162" cy="168546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110" name="Oval 109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1" name="Oval 110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2" name="Oval 111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3" name="Oval 112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4" name="Oval 113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5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6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7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0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21" name="Group 120"/>
              <p:cNvGrpSpPr/>
              <p:nvPr/>
            </p:nvGrpSpPr>
            <p:grpSpPr>
              <a:xfrm flipV="1">
                <a:off x="1185227" y="2171206"/>
                <a:ext cx="165162" cy="168546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122" name="Oval 121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3" name="Oval 122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4" name="Oval 123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1" name="Oval 130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4" name="Oval 133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7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9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0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6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9" name="Group 118"/>
              <p:cNvGrpSpPr/>
              <p:nvPr/>
            </p:nvGrpSpPr>
            <p:grpSpPr>
              <a:xfrm flipV="1">
                <a:off x="1193249" y="1794217"/>
                <a:ext cx="165162" cy="168546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125" name="Oval 124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6" name="Oval 125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7" name="Oval 126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8" name="Oval 127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9" name="Oval 128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0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2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3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5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E8EA5E2-CBBC-495C-A920-FBF0DB640F01}"/>
              </a:ext>
            </a:extLst>
          </p:cNvPr>
          <p:cNvGrpSpPr/>
          <p:nvPr/>
        </p:nvGrpSpPr>
        <p:grpSpPr>
          <a:xfrm>
            <a:off x="477711" y="3161882"/>
            <a:ext cx="11236578" cy="2984033"/>
            <a:chOff x="477711" y="3161882"/>
            <a:chExt cx="11236578" cy="298403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381A542-0270-4195-915C-729BA6A95C93}"/>
                </a:ext>
              </a:extLst>
            </p:cNvPr>
            <p:cNvGrpSpPr/>
            <p:nvPr/>
          </p:nvGrpSpPr>
          <p:grpSpPr>
            <a:xfrm>
              <a:off x="1543988" y="3161882"/>
              <a:ext cx="9104024" cy="1629051"/>
              <a:chOff x="1543988" y="3161882"/>
              <a:chExt cx="9104024" cy="1629051"/>
            </a:xfrm>
          </p:grpSpPr>
          <p:sp>
            <p:nvSpPr>
              <p:cNvPr id="33" name="Shape 184"/>
              <p:cNvSpPr txBox="1">
                <a:spLocks/>
              </p:cNvSpPr>
              <p:nvPr/>
            </p:nvSpPr>
            <p:spPr>
              <a:xfrm>
                <a:off x="1543988" y="3161882"/>
                <a:ext cx="9104024" cy="5078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▸"/>
                  <a:defRPr sz="3000" b="0" i="0" u="none" strike="noStrike" cap="none" baseline="0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48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24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48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24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9pPr>
              </a:lstStyle>
              <a:p>
                <a:pPr algn="ctr">
                  <a:buNone/>
                </a:pPr>
                <a:r>
                  <a:rPr lang="en-US" sz="1400" dirty="0">
                    <a:solidFill>
                      <a:schemeClr val="tx1"/>
                    </a:solidFill>
                    <a:latin typeface="+mj-lt"/>
                    <a:ea typeface="Avenir Book" charset="0"/>
                    <a:cs typeface="Avenir Book" charset="0"/>
                  </a:rPr>
                  <a:t>Successful engagements with leading clients across industries</a:t>
                </a:r>
              </a:p>
              <a:p>
                <a:pPr algn="ctr">
                  <a:buNone/>
                </a:pPr>
                <a:endParaRPr lang="en" sz="1400" dirty="0">
                  <a:solidFill>
                    <a:schemeClr val="tx1"/>
                  </a:solidFill>
                  <a:latin typeface="+mj-lt"/>
                  <a:ea typeface="Avenir Book" charset="0"/>
                  <a:cs typeface="Avenir Book" charset="0"/>
                </a:endParaRPr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CEDFDD2-C954-4E89-9460-46A1C513CD63}"/>
                  </a:ext>
                </a:extLst>
              </p:cNvPr>
              <p:cNvGrpSpPr/>
              <p:nvPr/>
            </p:nvGrpSpPr>
            <p:grpSpPr>
              <a:xfrm>
                <a:off x="1664927" y="3642155"/>
                <a:ext cx="8862147" cy="1148778"/>
                <a:chOff x="1664927" y="3642155"/>
                <a:chExt cx="8862147" cy="1148778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7BBC9D2-B6C0-451B-9B48-A5272FBB720E}"/>
                    </a:ext>
                  </a:extLst>
                </p:cNvPr>
                <p:cNvGrpSpPr/>
                <p:nvPr/>
              </p:nvGrpSpPr>
              <p:grpSpPr>
                <a:xfrm>
                  <a:off x="1664927" y="3642155"/>
                  <a:ext cx="8862147" cy="795528"/>
                  <a:chOff x="1664927" y="3642155"/>
                  <a:chExt cx="8862147" cy="795528"/>
                </a:xfrm>
              </p:grpSpPr>
              <p:pic>
                <p:nvPicPr>
                  <p:cNvPr id="7" name="Picture 6">
                    <a:extLst>
                      <a:ext uri="{FF2B5EF4-FFF2-40B4-BE49-F238E27FC236}">
                        <a16:creationId xmlns:a16="http://schemas.microsoft.com/office/drawing/2014/main" id="{43052271-6ED6-401C-A071-236FC80CA17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969675" y="3642155"/>
                    <a:ext cx="795528" cy="795528"/>
                  </a:xfrm>
                  <a:prstGeom prst="rect">
                    <a:avLst/>
                  </a:prstGeom>
                </p:spPr>
              </p:pic>
              <p:pic>
                <p:nvPicPr>
                  <p:cNvPr id="45" name="Picture 44"/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64927" y="3643919"/>
                    <a:ext cx="792000" cy="792000"/>
                  </a:xfrm>
                  <a:prstGeom prst="rect">
                    <a:avLst/>
                  </a:prstGeom>
                </p:spPr>
              </p:pic>
              <p:pic>
                <p:nvPicPr>
                  <p:cNvPr id="46" name="Picture 45"/>
                  <p:cNvPicPr>
                    <a:picLocks noChangeAspect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582699" y="3643919"/>
                    <a:ext cx="792000" cy="792000"/>
                  </a:xfrm>
                  <a:prstGeom prst="rect">
                    <a:avLst/>
                  </a:prstGeom>
                </p:spPr>
              </p:pic>
              <p:pic>
                <p:nvPicPr>
                  <p:cNvPr id="48" name="Picture 47"/>
                  <p:cNvPicPr>
                    <a:picLocks noChangeAspect="1"/>
                  </p:cNvPicPr>
                  <p:nvPr/>
                </p:nvPicPr>
                <p:blipFill>
                  <a:blip r:embed="rId6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817301" y="3643919"/>
                    <a:ext cx="792000" cy="792000"/>
                  </a:xfrm>
                  <a:prstGeom prst="rect">
                    <a:avLst/>
                  </a:prstGeom>
                </p:spPr>
              </p:pic>
              <p:pic>
                <p:nvPicPr>
                  <p:cNvPr id="49" name="Picture 48"/>
                  <p:cNvPicPr>
                    <a:picLocks noChangeAspect="1"/>
                  </p:cNvPicPr>
                  <p:nvPr/>
                </p:nvPicPr>
                <p:blipFill>
                  <a:blip r:embed="rId7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125577" y="3643919"/>
                    <a:ext cx="792000" cy="792000"/>
                  </a:xfrm>
                  <a:prstGeom prst="rect">
                    <a:avLst/>
                  </a:prstGeom>
                </p:spPr>
              </p:pic>
              <p:pic>
                <p:nvPicPr>
                  <p:cNvPr id="50" name="Picture 49"/>
                  <p:cNvPicPr>
                    <a:picLocks noChangeAspect="1"/>
                  </p:cNvPicPr>
                  <p:nvPr/>
                </p:nvPicPr>
                <p:blipFill>
                  <a:blip r:embed="rId8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277951" y="3643919"/>
                    <a:ext cx="792000" cy="792000"/>
                  </a:xfrm>
                  <a:prstGeom prst="rect">
                    <a:avLst/>
                  </a:prstGeom>
                </p:spPr>
              </p:pic>
              <p:pic>
                <p:nvPicPr>
                  <p:cNvPr id="51" name="Picture 50"/>
                  <p:cNvPicPr>
                    <a:picLocks noChangeAspect="1"/>
                  </p:cNvPicPr>
                  <p:nvPr/>
                </p:nvPicPr>
                <p:blipFill>
                  <a:blip r:embed="rId9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430325" y="3643919"/>
                    <a:ext cx="792000" cy="792000"/>
                  </a:xfrm>
                  <a:prstGeom prst="rect">
                    <a:avLst/>
                  </a:prstGeom>
                </p:spPr>
              </p:pic>
              <p:pic>
                <p:nvPicPr>
                  <p:cNvPr id="52" name="Picture 51"/>
                  <p:cNvPicPr>
                    <a:picLocks noChangeAspect="1"/>
                  </p:cNvPicPr>
                  <p:nvPr/>
                </p:nvPicPr>
                <p:blipFill>
                  <a:blip r:embed="rId10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735074" y="3643919"/>
                    <a:ext cx="792000" cy="792000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37" name="Shape 184"/>
                <p:cNvSpPr txBox="1">
                  <a:spLocks/>
                </p:cNvSpPr>
                <p:nvPr/>
              </p:nvSpPr>
              <p:spPr>
                <a:xfrm>
                  <a:off x="1702513" y="4475261"/>
                  <a:ext cx="706288" cy="31567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▸"/>
                    <a:defRPr sz="3000" b="0" i="0" u="none" strike="noStrike" cap="none" baseline="0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9pPr>
                </a:lstStyle>
                <a:p>
                  <a:pPr algn="ctr">
                    <a:buNone/>
                  </a:pPr>
                  <a:r>
                    <a:rPr lang="en-US" sz="1050" dirty="0">
                      <a:solidFill>
                        <a:schemeClr val="tx1"/>
                      </a:solidFill>
                      <a:latin typeface="+mj-lt"/>
                      <a:ea typeface="Avenir Book" charset="0"/>
                      <a:cs typeface="Avenir Book" charset="0"/>
                    </a:rPr>
                    <a:t>Financial Services</a:t>
                  </a:r>
                  <a:endParaRPr lang="en" sz="1050" dirty="0">
                    <a:solidFill>
                      <a:schemeClr val="tx1"/>
                    </a:solidFill>
                    <a:latin typeface="+mj-lt"/>
                    <a:ea typeface="Avenir Book" charset="0"/>
                    <a:cs typeface="Avenir Book" charset="0"/>
                  </a:endParaRPr>
                </a:p>
              </p:txBody>
            </p:sp>
            <p:sp>
              <p:nvSpPr>
                <p:cNvPr id="38" name="Shape 184"/>
                <p:cNvSpPr txBox="1">
                  <a:spLocks/>
                </p:cNvSpPr>
                <p:nvPr/>
              </p:nvSpPr>
              <p:spPr>
                <a:xfrm>
                  <a:off x="2809381" y="4475261"/>
                  <a:ext cx="767846" cy="31567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▸"/>
                    <a:defRPr sz="3000" b="0" i="0" u="none" strike="noStrike" cap="none" baseline="0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9pPr>
                </a:lstStyle>
                <a:p>
                  <a:pPr algn="ctr">
                    <a:buNone/>
                  </a:pPr>
                  <a:r>
                    <a:rPr lang="en-US" sz="1050" dirty="0">
                      <a:solidFill>
                        <a:schemeClr val="tx1"/>
                      </a:solidFill>
                      <a:latin typeface="+mj-lt"/>
                      <a:ea typeface="Avenir Book" charset="0"/>
                      <a:cs typeface="Avenir Book" charset="0"/>
                    </a:rPr>
                    <a:t>Insurance</a:t>
                  </a:r>
                  <a:endParaRPr lang="en" sz="1050" dirty="0">
                    <a:solidFill>
                      <a:schemeClr val="tx1"/>
                    </a:solidFill>
                    <a:latin typeface="+mj-lt"/>
                    <a:ea typeface="Avenir Book" charset="0"/>
                    <a:cs typeface="Avenir Book" charset="0"/>
                  </a:endParaRPr>
                </a:p>
              </p:txBody>
            </p:sp>
            <p:sp>
              <p:nvSpPr>
                <p:cNvPr id="39" name="Shape 184"/>
                <p:cNvSpPr txBox="1">
                  <a:spLocks/>
                </p:cNvSpPr>
                <p:nvPr/>
              </p:nvSpPr>
              <p:spPr>
                <a:xfrm>
                  <a:off x="3922387" y="4475261"/>
                  <a:ext cx="907699" cy="31567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▸"/>
                    <a:defRPr sz="3000" b="0" i="0" u="none" strike="noStrike" cap="none" baseline="0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9pPr>
                </a:lstStyle>
                <a:p>
                  <a:pPr algn="ctr">
                    <a:buNone/>
                  </a:pPr>
                  <a:r>
                    <a:rPr lang="en-US" sz="1050" dirty="0">
                      <a:solidFill>
                        <a:schemeClr val="tx1"/>
                      </a:solidFill>
                      <a:latin typeface="+mj-lt"/>
                      <a:ea typeface="Avenir Book" charset="0"/>
                      <a:cs typeface="Avenir Book" charset="0"/>
                    </a:rPr>
                    <a:t>Healthcare</a:t>
                  </a:r>
                  <a:endParaRPr lang="en" sz="1050" dirty="0">
                    <a:solidFill>
                      <a:schemeClr val="tx1"/>
                    </a:solidFill>
                    <a:latin typeface="+mj-lt"/>
                    <a:ea typeface="Avenir Book" charset="0"/>
                    <a:cs typeface="Avenir Book" charset="0"/>
                  </a:endParaRPr>
                </a:p>
              </p:txBody>
            </p:sp>
            <p:sp>
              <p:nvSpPr>
                <p:cNvPr id="40" name="Shape 184"/>
                <p:cNvSpPr txBox="1">
                  <a:spLocks/>
                </p:cNvSpPr>
                <p:nvPr/>
              </p:nvSpPr>
              <p:spPr>
                <a:xfrm>
                  <a:off x="4981281" y="4475261"/>
                  <a:ext cx="1076758" cy="23906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▸"/>
                    <a:defRPr sz="3000" b="0" i="0" u="none" strike="noStrike" cap="none" baseline="0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9pPr>
                </a:lstStyle>
                <a:p>
                  <a:pPr algn="ctr">
                    <a:buNone/>
                  </a:pPr>
                  <a:r>
                    <a:rPr lang="en-US" sz="1050" dirty="0">
                      <a:solidFill>
                        <a:schemeClr val="tx1"/>
                      </a:solidFill>
                      <a:latin typeface="+mj-lt"/>
                      <a:ea typeface="Avenir Book" charset="0"/>
                      <a:cs typeface="Avenir Book" charset="0"/>
                    </a:rPr>
                    <a:t>Manufacturing</a:t>
                  </a:r>
                  <a:endParaRPr lang="en" sz="1050" dirty="0">
                    <a:solidFill>
                      <a:schemeClr val="tx1"/>
                    </a:solidFill>
                    <a:latin typeface="+mj-lt"/>
                    <a:ea typeface="Avenir Book" charset="0"/>
                    <a:cs typeface="Avenir Book" charset="0"/>
                  </a:endParaRPr>
                </a:p>
              </p:txBody>
            </p:sp>
            <p:sp>
              <p:nvSpPr>
                <p:cNvPr id="41" name="Shape 184"/>
                <p:cNvSpPr txBox="1">
                  <a:spLocks/>
                </p:cNvSpPr>
                <p:nvPr/>
              </p:nvSpPr>
              <p:spPr>
                <a:xfrm>
                  <a:off x="6320069" y="4475261"/>
                  <a:ext cx="706288" cy="31567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▸"/>
                    <a:defRPr sz="3000" b="0" i="0" u="none" strike="noStrike" cap="none" baseline="0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9pPr>
                </a:lstStyle>
                <a:p>
                  <a:pPr algn="ctr">
                    <a:buNone/>
                  </a:pPr>
                  <a:r>
                    <a:rPr lang="en-US" sz="1050" dirty="0">
                      <a:solidFill>
                        <a:schemeClr val="tx1"/>
                      </a:solidFill>
                      <a:latin typeface="+mj-lt"/>
                      <a:ea typeface="Avenir Book" charset="0"/>
                      <a:cs typeface="Avenir Book" charset="0"/>
                    </a:rPr>
                    <a:t>Retail</a:t>
                  </a:r>
                  <a:endParaRPr lang="en" sz="1050" dirty="0">
                    <a:solidFill>
                      <a:schemeClr val="tx1"/>
                    </a:solidFill>
                    <a:latin typeface="+mj-lt"/>
                    <a:ea typeface="Avenir Book" charset="0"/>
                    <a:cs typeface="Avenir Book" charset="0"/>
                  </a:endParaRPr>
                </a:p>
              </p:txBody>
            </p:sp>
            <p:sp>
              <p:nvSpPr>
                <p:cNvPr id="42" name="Shape 184"/>
                <p:cNvSpPr txBox="1">
                  <a:spLocks/>
                </p:cNvSpPr>
                <p:nvPr/>
              </p:nvSpPr>
              <p:spPr>
                <a:xfrm>
                  <a:off x="7482352" y="4475261"/>
                  <a:ext cx="706288" cy="31567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▸"/>
                    <a:defRPr sz="3000" b="0" i="0" u="none" strike="noStrike" cap="none" baseline="0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9pPr>
                </a:lstStyle>
                <a:p>
                  <a:pPr algn="ctr">
                    <a:buNone/>
                  </a:pPr>
                  <a:r>
                    <a:rPr lang="en-US" sz="1050" dirty="0">
                      <a:solidFill>
                        <a:schemeClr val="tx1"/>
                      </a:solidFill>
                      <a:latin typeface="+mj-lt"/>
                      <a:ea typeface="Avenir Book" charset="0"/>
                      <a:cs typeface="Avenir Book" charset="0"/>
                    </a:rPr>
                    <a:t>Energy</a:t>
                  </a:r>
                  <a:endParaRPr lang="en" sz="1050" dirty="0">
                    <a:solidFill>
                      <a:schemeClr val="tx1"/>
                    </a:solidFill>
                    <a:latin typeface="+mj-lt"/>
                    <a:ea typeface="Avenir Book" charset="0"/>
                    <a:cs typeface="Avenir Book" charset="0"/>
                  </a:endParaRPr>
                </a:p>
              </p:txBody>
            </p:sp>
            <p:sp>
              <p:nvSpPr>
                <p:cNvPr id="43" name="Shape 184"/>
                <p:cNvSpPr txBox="1">
                  <a:spLocks/>
                </p:cNvSpPr>
                <p:nvPr/>
              </p:nvSpPr>
              <p:spPr>
                <a:xfrm>
                  <a:off x="8630785" y="4475261"/>
                  <a:ext cx="706288" cy="31567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▸"/>
                    <a:defRPr sz="3000" b="0" i="0" u="none" strike="noStrike" cap="none" baseline="0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9pPr>
                </a:lstStyle>
                <a:p>
                  <a:pPr algn="ctr">
                    <a:buNone/>
                  </a:pPr>
                  <a:r>
                    <a:rPr lang="en-US" sz="1050" dirty="0">
                      <a:solidFill>
                        <a:schemeClr val="tx1"/>
                      </a:solidFill>
                      <a:latin typeface="+mj-lt"/>
                      <a:ea typeface="Avenir Book" charset="0"/>
                      <a:cs typeface="Avenir Book" charset="0"/>
                    </a:rPr>
                    <a:t>Telecom</a:t>
                  </a:r>
                  <a:endParaRPr lang="en" sz="1050" dirty="0">
                    <a:solidFill>
                      <a:schemeClr val="tx1"/>
                    </a:solidFill>
                    <a:latin typeface="+mj-lt"/>
                    <a:ea typeface="Avenir Book" charset="0"/>
                    <a:cs typeface="Avenir Book" charset="0"/>
                  </a:endParaRPr>
                </a:p>
              </p:txBody>
            </p:sp>
            <p:sp>
              <p:nvSpPr>
                <p:cNvPr id="44" name="Shape 184"/>
                <p:cNvSpPr txBox="1">
                  <a:spLocks/>
                </p:cNvSpPr>
                <p:nvPr/>
              </p:nvSpPr>
              <p:spPr>
                <a:xfrm>
                  <a:off x="9793076" y="4475261"/>
                  <a:ext cx="706288" cy="31567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▸"/>
                    <a:defRPr sz="3000" b="0" i="0" u="none" strike="noStrike" cap="none" baseline="0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48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24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360"/>
                    </a:spcBef>
                    <a:spcAft>
                      <a:spcPts val="0"/>
                    </a:spcAft>
                    <a:buClr>
                      <a:srgbClr val="FF8700"/>
                    </a:buClr>
                    <a:buSzPct val="100000"/>
                    <a:buFont typeface="Roboto"/>
                    <a:buChar char="▹"/>
                    <a:defRPr sz="1800" b="0" i="0" u="none" strike="noStrike" cap="none">
                      <a:solidFill>
                        <a:srgbClr val="222222"/>
                      </a:solidFill>
                      <a:latin typeface="Roboto"/>
                      <a:ea typeface="Roboto"/>
                      <a:cs typeface="Roboto"/>
                      <a:sym typeface="Roboto"/>
                    </a:defRPr>
                  </a:lvl9pPr>
                </a:lstStyle>
                <a:p>
                  <a:pPr algn="ctr">
                    <a:buNone/>
                  </a:pPr>
                  <a:r>
                    <a:rPr lang="en-US" sz="1050" dirty="0">
                      <a:solidFill>
                        <a:schemeClr val="tx1"/>
                      </a:solidFill>
                      <a:latin typeface="+mj-lt"/>
                      <a:ea typeface="Avenir Book" charset="0"/>
                      <a:cs typeface="Avenir Book" charset="0"/>
                    </a:rPr>
                    <a:t>Aviation</a:t>
                  </a:r>
                  <a:endParaRPr lang="en" sz="1050" dirty="0">
                    <a:solidFill>
                      <a:schemeClr val="tx1"/>
                    </a:solidFill>
                    <a:latin typeface="+mj-lt"/>
                    <a:ea typeface="Avenir Book" charset="0"/>
                    <a:cs typeface="Avenir Book" charset="0"/>
                  </a:endParaRPr>
                </a:p>
              </p:txBody>
            </p:sp>
          </p:grp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794B15E-E58A-4334-8023-824A9E95B94A}"/>
                </a:ext>
              </a:extLst>
            </p:cNvPr>
            <p:cNvGrpSpPr/>
            <p:nvPr/>
          </p:nvGrpSpPr>
          <p:grpSpPr>
            <a:xfrm>
              <a:off x="477711" y="4964553"/>
              <a:ext cx="11236578" cy="1181362"/>
              <a:chOff x="477711" y="4964553"/>
              <a:chExt cx="11236578" cy="1181362"/>
            </a:xfrm>
          </p:grpSpPr>
          <p:cxnSp>
            <p:nvCxnSpPr>
              <p:cNvPr id="170" name="Straight Connector 169"/>
              <p:cNvCxnSpPr/>
              <p:nvPr/>
            </p:nvCxnSpPr>
            <p:spPr>
              <a:xfrm>
                <a:off x="4786746" y="4964553"/>
                <a:ext cx="2618509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9" name="Shape 184"/>
              <p:cNvSpPr txBox="1">
                <a:spLocks/>
              </p:cNvSpPr>
              <p:nvPr/>
            </p:nvSpPr>
            <p:spPr>
              <a:xfrm>
                <a:off x="1543988" y="4975842"/>
                <a:ext cx="9104024" cy="3152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▸"/>
                  <a:defRPr sz="3000" b="0" i="0" u="none" strike="noStrike" cap="none" baseline="0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48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24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48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24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FF8700"/>
                  </a:buClr>
                  <a:buSzPct val="100000"/>
                  <a:buFont typeface="Roboto"/>
                  <a:buChar char="▹"/>
                  <a:defRPr sz="1800" b="0" i="0" u="none" strike="noStrike" cap="none">
                    <a:solidFill>
                      <a:srgbClr val="222222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9pPr>
              </a:lstStyle>
              <a:p>
                <a:pPr algn="ctr">
                  <a:buNone/>
                </a:pPr>
                <a:r>
                  <a:rPr lang="en-US" sz="1400" dirty="0">
                    <a:solidFill>
                      <a:schemeClr val="tx1"/>
                    </a:solidFill>
                    <a:latin typeface="+mj-lt"/>
                    <a:ea typeface="Avenir Book" charset="0"/>
                    <a:cs typeface="Avenir Book" charset="0"/>
                  </a:rPr>
                  <a:t>Awards</a:t>
                </a:r>
                <a:endParaRPr lang="en" sz="1400" dirty="0">
                  <a:solidFill>
                    <a:schemeClr val="tx1"/>
                  </a:solidFill>
                  <a:latin typeface="+mj-lt"/>
                  <a:ea typeface="Avenir Book" charset="0"/>
                  <a:cs typeface="Avenir Book" charset="0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2B552625-C40B-4ECC-8DD8-FC7602D78F89}"/>
                  </a:ext>
                </a:extLst>
              </p:cNvPr>
              <p:cNvGrpSpPr/>
              <p:nvPr/>
            </p:nvGrpSpPr>
            <p:grpSpPr>
              <a:xfrm>
                <a:off x="477711" y="5245915"/>
                <a:ext cx="11236578" cy="900000"/>
                <a:chOff x="477711" y="5384465"/>
                <a:chExt cx="11236578" cy="900000"/>
              </a:xfrm>
            </p:grpSpPr>
            <p:pic>
              <p:nvPicPr>
                <p:cNvPr id="172" name="Picture 171"/>
                <p:cNvPicPr>
                  <a:picLocks noChangeAspect="1"/>
                </p:cNvPicPr>
                <p:nvPr/>
              </p:nvPicPr>
              <p:blipFill rotWithShape="1"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7964" b="10249"/>
                <a:stretch/>
              </p:blipFill>
              <p:spPr>
                <a:xfrm>
                  <a:off x="9601861" y="5553665"/>
                  <a:ext cx="2112428" cy="730800"/>
                </a:xfrm>
                <a:prstGeom prst="rect">
                  <a:avLst/>
                </a:prstGeom>
              </p:spPr>
            </p:pic>
            <p:pic>
              <p:nvPicPr>
                <p:cNvPr id="173" name="Picture 172"/>
                <p:cNvPicPr>
                  <a:picLocks noChangeAspect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032402" y="5384465"/>
                  <a:ext cx="974730" cy="900000"/>
                </a:xfrm>
                <a:prstGeom prst="rect">
                  <a:avLst/>
                </a:prstGeom>
              </p:spPr>
            </p:pic>
            <p:pic>
              <p:nvPicPr>
                <p:cNvPr id="174" name="Picture 173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7711" y="5541330"/>
                  <a:ext cx="1394200" cy="743135"/>
                </a:xfrm>
                <a:prstGeom prst="rect">
                  <a:avLst/>
                </a:prstGeom>
              </p:spPr>
            </p:pic>
            <p:pic>
              <p:nvPicPr>
                <p:cNvPr id="175" name="Picture 174"/>
                <p:cNvPicPr>
                  <a:picLocks noChangeAspect="1"/>
                </p:cNvPicPr>
                <p:nvPr/>
              </p:nvPicPr>
              <p:blipFill rotWithShape="1"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1943" b="22049"/>
                <a:stretch/>
              </p:blipFill>
              <p:spPr>
                <a:xfrm>
                  <a:off x="3167623" y="5552617"/>
                  <a:ext cx="1306689" cy="731848"/>
                </a:xfrm>
                <a:prstGeom prst="rect">
                  <a:avLst/>
                </a:prstGeom>
              </p:spPr>
            </p:pic>
            <p:pic>
              <p:nvPicPr>
                <p:cNvPr id="177" name="Picture 176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504588" y="5553665"/>
                  <a:ext cx="1936784" cy="730800"/>
                </a:xfrm>
                <a:prstGeom prst="rect">
                  <a:avLst/>
                </a:prstGeom>
              </p:spPr>
            </p:pic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FC54D2DB-B2FE-4D14-A183-93EEB5C755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34803" y="5552615"/>
                  <a:ext cx="2709294" cy="731849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3084207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2394858" y="134950"/>
            <a:ext cx="6455476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1171B9"/>
                </a:solidFill>
                <a:latin typeface="Calibri Light" charset="0"/>
                <a:ea typeface="Calibri Light" charset="0"/>
                <a:cs typeface="Calibri Light" charset="0"/>
                <a:sym typeface="Calibri"/>
              </a:rPr>
              <a:t>Offerings</a:t>
            </a:r>
          </a:p>
        </p:txBody>
      </p:sp>
      <p:cxnSp>
        <p:nvCxnSpPr>
          <p:cNvPr id="155" name="Shape 155"/>
          <p:cNvCxnSpPr/>
          <p:nvPr/>
        </p:nvCxnSpPr>
        <p:spPr>
          <a:xfrm>
            <a:off x="2476800" y="658170"/>
            <a:ext cx="9715199" cy="0"/>
          </a:xfrm>
          <a:prstGeom prst="straightConnector1">
            <a:avLst/>
          </a:prstGeom>
          <a:noFill/>
          <a:ln w="9525" cap="flat" cmpd="sng">
            <a:solidFill>
              <a:srgbClr val="1171B9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25" name="Shape 184"/>
          <p:cNvSpPr txBox="1">
            <a:spLocks/>
          </p:cNvSpPr>
          <p:nvPr/>
        </p:nvSpPr>
        <p:spPr>
          <a:xfrm>
            <a:off x="799165" y="2681725"/>
            <a:ext cx="10810943" cy="1173612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IN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Digital Staffing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Social | Mobility | Analytics | Cloud | Automation | IoT | UX/UI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grpSp>
        <p:nvGrpSpPr>
          <p:cNvPr id="127" name="Group 126"/>
          <p:cNvGrpSpPr/>
          <p:nvPr/>
        </p:nvGrpSpPr>
        <p:grpSpPr>
          <a:xfrm>
            <a:off x="799165" y="3969393"/>
            <a:ext cx="10810943" cy="2224219"/>
            <a:chOff x="799166" y="2108447"/>
            <a:chExt cx="10810943" cy="2224219"/>
          </a:xfrm>
        </p:grpSpPr>
        <p:cxnSp>
          <p:nvCxnSpPr>
            <p:cNvPr id="128" name="Straight Connector 127"/>
            <p:cNvCxnSpPr/>
            <p:nvPr/>
          </p:nvCxnSpPr>
          <p:spPr>
            <a:xfrm>
              <a:off x="4421607" y="2235026"/>
              <a:ext cx="3657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Group 128"/>
            <p:cNvGrpSpPr/>
            <p:nvPr/>
          </p:nvGrpSpPr>
          <p:grpSpPr>
            <a:xfrm>
              <a:off x="799166" y="2108447"/>
              <a:ext cx="10810943" cy="2224219"/>
              <a:chOff x="799166" y="2397203"/>
              <a:chExt cx="10810943" cy="2224219"/>
            </a:xfrm>
          </p:grpSpPr>
          <p:sp>
            <p:nvSpPr>
              <p:cNvPr id="130" name="Shape 184"/>
              <p:cNvSpPr txBox="1">
                <a:spLocks/>
              </p:cNvSpPr>
              <p:nvPr/>
            </p:nvSpPr>
            <p:spPr>
              <a:xfrm>
                <a:off x="799166" y="2397203"/>
                <a:ext cx="10810943" cy="2224219"/>
              </a:xfrm>
              <a:prstGeom prst="rect">
                <a:avLst/>
              </a:prstGeom>
            </p:spPr>
            <p:txBody>
              <a:bodyPr vert="horz" lIns="91425" tIns="91425" rIns="91425" bIns="91425" rtlCol="0" anchor="b" anchorCtr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IN" sz="2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  <a:t>Mainstream Technology Staffing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: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  <a:t>Mainframes | Databases | Middleware | Enterprise Systems | </a:t>
                </a:r>
                <a:r>
                  <a:rPr lang="en-US" sz="18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  <a:t>SoA</a:t>
                </a:r>
                <a: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  <a:t> and Web Services | </a:t>
                </a:r>
                <a:b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</a:br>
                <a: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  <a:t>Data Warehousing | Verification and Validation | IT Administration | IT Helpdesk and Support </a:t>
                </a:r>
                <a:b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</a:br>
                <a: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  <a:t>Business Analysis | Project Management|                         | </a:t>
                </a:r>
              </a:p>
            </p:txBody>
          </p:sp>
          <p:pic>
            <p:nvPicPr>
              <p:cNvPr id="132" name="Picture 13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903368" y="4078235"/>
                <a:ext cx="658256" cy="444963"/>
              </a:xfrm>
              <a:prstGeom prst="rect">
                <a:avLst/>
              </a:prstGeom>
            </p:spPr>
          </p:pic>
          <p:pic>
            <p:nvPicPr>
              <p:cNvPr id="133" name="Picture 132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-323"/>
              <a:stretch/>
            </p:blipFill>
            <p:spPr>
              <a:xfrm>
                <a:off x="7535781" y="4241688"/>
                <a:ext cx="1086852" cy="253774"/>
              </a:xfrm>
              <a:prstGeom prst="rect">
                <a:avLst/>
              </a:prstGeom>
            </p:spPr>
          </p:pic>
        </p:grpSp>
      </p:grpSp>
      <p:grpSp>
        <p:nvGrpSpPr>
          <p:cNvPr id="17" name="Group 16"/>
          <p:cNvGrpSpPr/>
          <p:nvPr/>
        </p:nvGrpSpPr>
        <p:grpSpPr>
          <a:xfrm>
            <a:off x="800934" y="866187"/>
            <a:ext cx="10810943" cy="1718113"/>
            <a:chOff x="800934" y="4668166"/>
            <a:chExt cx="10810943" cy="1718113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4377605" y="6386279"/>
              <a:ext cx="3657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/>
            <p:cNvGrpSpPr/>
            <p:nvPr/>
          </p:nvGrpSpPr>
          <p:grpSpPr>
            <a:xfrm>
              <a:off x="800934" y="4668166"/>
              <a:ext cx="10810943" cy="1592700"/>
              <a:chOff x="800934" y="4824582"/>
              <a:chExt cx="10810943" cy="1592700"/>
            </a:xfrm>
          </p:grpSpPr>
          <p:sp>
            <p:nvSpPr>
              <p:cNvPr id="20" name="Shape 184"/>
              <p:cNvSpPr txBox="1">
                <a:spLocks/>
              </p:cNvSpPr>
              <p:nvPr/>
            </p:nvSpPr>
            <p:spPr>
              <a:xfrm>
                <a:off x="800934" y="4824582"/>
                <a:ext cx="10810943" cy="1592700"/>
              </a:xfrm>
              <a:prstGeom prst="rect">
                <a:avLst/>
              </a:prstGeom>
            </p:spPr>
            <p:txBody>
              <a:bodyPr vert="horz" lIns="91425" tIns="91425" rIns="91425" bIns="91425" rtlCol="0" anchor="b" anchorCtr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IN" sz="2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  <a:t>Digital Transformation Services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: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  <a:t>Data Management &amp; Analytics | Cloud CRM | Enterprise Analytics | Digital Learning Services</a:t>
                </a:r>
                <a:b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</a:br>
                <a:r>
                  <a:rPr lang="en-US" sz="2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  <a:t>  </a:t>
                </a:r>
                <a:endParaRPr lang="en-IN" sz="2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endParaRPr>
              </a:p>
            </p:txBody>
          </p:sp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184183" y="5839426"/>
                <a:ext cx="642366" cy="449880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538138" y="5897495"/>
                <a:ext cx="1144262" cy="333743"/>
              </a:xfrm>
              <a:prstGeom prst="rect">
                <a:avLst/>
              </a:prstGeom>
            </p:spPr>
          </p:pic>
        </p:grp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661" y="1910065"/>
            <a:ext cx="1485394" cy="39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005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2394858" y="134950"/>
            <a:ext cx="6455476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1171B9"/>
                </a:solidFill>
                <a:latin typeface="Calibri Light" charset="0"/>
                <a:ea typeface="Calibri Light" charset="0"/>
                <a:cs typeface="Calibri Light" charset="0"/>
                <a:sym typeface="Calibri"/>
              </a:rPr>
              <a:t>Engagement Models</a:t>
            </a:r>
          </a:p>
        </p:txBody>
      </p:sp>
      <p:cxnSp>
        <p:nvCxnSpPr>
          <p:cNvPr id="155" name="Shape 155"/>
          <p:cNvCxnSpPr/>
          <p:nvPr/>
        </p:nvCxnSpPr>
        <p:spPr>
          <a:xfrm>
            <a:off x="2476800" y="658170"/>
            <a:ext cx="9715199" cy="0"/>
          </a:xfrm>
          <a:prstGeom prst="straightConnector1">
            <a:avLst/>
          </a:prstGeom>
          <a:noFill/>
          <a:ln w="9525" cap="flat" cmpd="sng">
            <a:solidFill>
              <a:srgbClr val="1171B9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23" name="TextBox 22"/>
          <p:cNvSpPr txBox="1"/>
          <p:nvPr/>
        </p:nvSpPr>
        <p:spPr>
          <a:xfrm>
            <a:off x="342900" y="4213041"/>
            <a:ext cx="5106430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b="1" dirty="0">
                <a:solidFill>
                  <a:srgbClr val="333333"/>
                </a:solidFill>
                <a:latin typeface="+mj-lt"/>
              </a:rPr>
              <a:t>Key Advantages of OSM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33333"/>
                </a:solidFill>
                <a:latin typeface="+mj-lt"/>
              </a:rPr>
              <a:t>Faster turnaround time in submitting profiles of potential resources for your requirement</a:t>
            </a:r>
            <a:endParaRPr lang="en-IN" sz="1200" dirty="0">
              <a:solidFill>
                <a:srgbClr val="333333"/>
              </a:solidFill>
              <a:latin typeface="+mj-lt"/>
            </a:endParaRP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33333"/>
                </a:solidFill>
                <a:latin typeface="+mj-lt"/>
              </a:rPr>
              <a:t>Higher efficiency; easy and faster onboarding</a:t>
            </a:r>
            <a:endParaRPr lang="en-IN" sz="1200" dirty="0">
              <a:solidFill>
                <a:srgbClr val="333333"/>
              </a:solidFill>
              <a:latin typeface="+mj-lt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333333"/>
                </a:solidFill>
                <a:latin typeface="+mj-lt"/>
              </a:rPr>
              <a:t>Resource and time overlap ensures round-the-clock progress on your projects.</a:t>
            </a:r>
            <a:endParaRPr lang="en-IN" sz="1000" dirty="0">
              <a:solidFill>
                <a:srgbClr val="333333"/>
              </a:solidFill>
              <a:latin typeface="+mj-lt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333333"/>
                </a:solidFill>
                <a:latin typeface="+mj-lt"/>
              </a:rPr>
              <a:t>Project-related work during India day. Review and communication during US day.</a:t>
            </a:r>
            <a:endParaRPr lang="en-IN" sz="1000" dirty="0">
              <a:solidFill>
                <a:srgbClr val="333333"/>
              </a:solidFill>
              <a:latin typeface="+mj-lt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333333"/>
                </a:solidFill>
                <a:latin typeface="+mj-lt"/>
              </a:rPr>
              <a:t>Optional project management service from India ensures the staffed resources are even more efficient, offshore.</a:t>
            </a:r>
            <a:endParaRPr lang="en-IN" sz="1000" dirty="0">
              <a:solidFill>
                <a:srgbClr val="333333"/>
              </a:solidFill>
              <a:latin typeface="+mj-lt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5787398" y="746969"/>
            <a:ext cx="6416959" cy="5682807"/>
            <a:chOff x="5913229" y="860472"/>
            <a:chExt cx="6291128" cy="5569304"/>
          </a:xfrm>
        </p:grpSpPr>
        <p:pic>
          <p:nvPicPr>
            <p:cNvPr id="56" name="Picture 55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684239" y="861865"/>
              <a:ext cx="3520118" cy="2727741"/>
            </a:xfrm>
            <a:prstGeom prst="rect">
              <a:avLst/>
            </a:prstGeom>
          </p:spPr>
        </p:pic>
        <p:pic>
          <p:nvPicPr>
            <p:cNvPr id="57" name="Picture 5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913229" y="860472"/>
              <a:ext cx="2710563" cy="2084766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923326" y="4353977"/>
              <a:ext cx="2690367" cy="2075799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933425" y="3017258"/>
              <a:ext cx="2690367" cy="1299499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674383" y="3639034"/>
              <a:ext cx="3529974" cy="2790742"/>
            </a:xfrm>
            <a:prstGeom prst="rect">
              <a:avLst/>
            </a:prstGeom>
          </p:spPr>
        </p:pic>
      </p:grpSp>
      <p:grpSp>
        <p:nvGrpSpPr>
          <p:cNvPr id="2" name="Group 1"/>
          <p:cNvGrpSpPr/>
          <p:nvPr/>
        </p:nvGrpSpPr>
        <p:grpSpPr>
          <a:xfrm>
            <a:off x="495711" y="746968"/>
            <a:ext cx="4846309" cy="3498155"/>
            <a:chOff x="463627" y="746968"/>
            <a:chExt cx="4846309" cy="3498155"/>
          </a:xfrm>
        </p:grpSpPr>
        <p:sp>
          <p:nvSpPr>
            <p:cNvPr id="62" name="Rectangle 61"/>
            <p:cNvSpPr/>
            <p:nvPr/>
          </p:nvSpPr>
          <p:spPr>
            <a:xfrm>
              <a:off x="578408" y="811606"/>
              <a:ext cx="4639699" cy="334472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4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3627" y="746968"/>
              <a:ext cx="4846309" cy="3498155"/>
            </a:xfrm>
            <a:prstGeom prst="rect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84370" y="1087806"/>
              <a:ext cx="4361136" cy="2923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IN" sz="1600" b="1" dirty="0">
                  <a:solidFill>
                    <a:schemeClr val="bg1"/>
                  </a:solidFill>
                  <a:latin typeface="+mj-lt"/>
                </a:rPr>
                <a:t>Consulting &amp; Project-based Delivery</a:t>
              </a:r>
            </a:p>
            <a:p>
              <a:r>
                <a:rPr lang="en-IN" sz="1400" dirty="0">
                  <a:solidFill>
                    <a:schemeClr val="bg1"/>
                  </a:solidFill>
                  <a:latin typeface="+mj-lt"/>
                </a:rPr>
                <a:t>Master Data Management | Enterprise Data Integration | Big Data Analytics</a:t>
              </a:r>
              <a:endParaRPr lang="en-IN" sz="1400" b="1" dirty="0">
                <a:solidFill>
                  <a:schemeClr val="bg1"/>
                </a:solidFill>
                <a:latin typeface="+mj-lt"/>
              </a:endParaRPr>
            </a:p>
            <a:p>
              <a:pPr>
                <a:lnSpc>
                  <a:spcPct val="200000"/>
                </a:lnSpc>
              </a:pPr>
              <a:r>
                <a:rPr lang="en-IN" sz="1600" b="1" dirty="0">
                  <a:solidFill>
                    <a:schemeClr val="bg1"/>
                  </a:solidFill>
                  <a:latin typeface="+mj-lt"/>
                </a:rPr>
                <a:t>Contract Staffing (on premise)</a:t>
              </a:r>
            </a:p>
            <a:p>
              <a:pPr>
                <a:lnSpc>
                  <a:spcPct val="200000"/>
                </a:lnSpc>
              </a:pPr>
              <a:r>
                <a:rPr lang="en-IN" sz="1600" b="1" dirty="0">
                  <a:solidFill>
                    <a:schemeClr val="bg1"/>
                  </a:solidFill>
                  <a:latin typeface="+mj-lt"/>
                </a:rPr>
                <a:t>Contract | Contract-to-Hire | Permanent Staffing</a:t>
              </a:r>
            </a:p>
            <a:p>
              <a:pPr>
                <a:lnSpc>
                  <a:spcPct val="200000"/>
                </a:lnSpc>
              </a:pPr>
              <a:r>
                <a:rPr lang="en-IN" sz="1600" b="1" dirty="0">
                  <a:solidFill>
                    <a:schemeClr val="bg1"/>
                  </a:solidFill>
                  <a:latin typeface="+mj-lt"/>
                </a:rPr>
                <a:t>Offshore Staffing Model (OSM)</a:t>
              </a:r>
            </a:p>
            <a:p>
              <a:r>
                <a:rPr lang="en-IN" sz="1400" dirty="0">
                  <a:solidFill>
                    <a:schemeClr val="bg1"/>
                  </a:solidFill>
                  <a:latin typeface="+mj-lt"/>
                </a:rPr>
                <a:t>Requirements in the US | Associates in India | Project </a:t>
              </a:r>
              <a:br>
                <a:rPr lang="en-IN" sz="1400" dirty="0">
                  <a:solidFill>
                    <a:schemeClr val="bg1"/>
                  </a:solidFill>
                  <a:latin typeface="+mj-lt"/>
                </a:rPr>
              </a:br>
              <a:r>
                <a:rPr lang="en-IN" sz="1400" dirty="0">
                  <a:solidFill>
                    <a:schemeClr val="bg1"/>
                  </a:solidFill>
                  <a:latin typeface="+mj-lt"/>
                </a:rPr>
                <a:t>Management from India by Mastech Digital (optional)</a:t>
              </a:r>
            </a:p>
          </p:txBody>
        </p:sp>
        <p:grpSp>
          <p:nvGrpSpPr>
            <p:cNvPr id="25" name="Group 24"/>
            <p:cNvGrpSpPr/>
            <p:nvPr/>
          </p:nvGrpSpPr>
          <p:grpSpPr>
            <a:xfrm flipV="1">
              <a:off x="711609" y="1389174"/>
              <a:ext cx="127441" cy="130052"/>
              <a:chOff x="-1014661" y="-977004"/>
              <a:chExt cx="2094235" cy="2137147"/>
            </a:xfrm>
            <a:solidFill>
              <a:schemeClr val="bg1"/>
            </a:solidFill>
          </p:grpSpPr>
          <p:sp>
            <p:nvSpPr>
              <p:cNvPr id="26" name="Oval 25"/>
              <p:cNvSpPr/>
              <p:nvPr/>
            </p:nvSpPr>
            <p:spPr>
              <a:xfrm>
                <a:off x="-215672" y="-150390"/>
                <a:ext cx="497772" cy="4977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-1014661" y="-199115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-264397" y="564920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-264397" y="-977004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484351" y="-199115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Freeform 29"/>
              <p:cNvSpPr/>
              <p:nvPr/>
            </p:nvSpPr>
            <p:spPr>
              <a:xfrm>
                <a:off x="-204588" y="-517714"/>
                <a:ext cx="475604" cy="531964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Freeform 30"/>
              <p:cNvSpPr/>
              <p:nvPr/>
            </p:nvSpPr>
            <p:spPr>
              <a:xfrm>
                <a:off x="-204588" y="248436"/>
                <a:ext cx="475604" cy="531964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Freeform 31"/>
              <p:cNvSpPr/>
              <p:nvPr/>
            </p:nvSpPr>
            <p:spPr>
              <a:xfrm rot="16200000">
                <a:off x="-541016" y="-161970"/>
                <a:ext cx="475604" cy="520933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Freeform 34"/>
              <p:cNvSpPr/>
              <p:nvPr/>
            </p:nvSpPr>
            <p:spPr>
              <a:xfrm rot="16200000">
                <a:off x="198816" y="-145345"/>
                <a:ext cx="475604" cy="487683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 flipV="1">
              <a:off x="711674" y="2289113"/>
              <a:ext cx="127441" cy="130052"/>
              <a:chOff x="-1014661" y="-977004"/>
              <a:chExt cx="2094235" cy="2137147"/>
            </a:xfrm>
            <a:solidFill>
              <a:schemeClr val="bg1"/>
            </a:solidFill>
          </p:grpSpPr>
          <p:sp>
            <p:nvSpPr>
              <p:cNvPr id="36" name="Oval 35"/>
              <p:cNvSpPr/>
              <p:nvPr/>
            </p:nvSpPr>
            <p:spPr>
              <a:xfrm>
                <a:off x="-215672" y="-150390"/>
                <a:ext cx="497772" cy="4977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-1014661" y="-199115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-264397" y="564920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-264397" y="-977004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484351" y="-199115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Freeform 29"/>
              <p:cNvSpPr/>
              <p:nvPr/>
            </p:nvSpPr>
            <p:spPr>
              <a:xfrm>
                <a:off x="-204588" y="-517714"/>
                <a:ext cx="475604" cy="531964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Freeform 30"/>
              <p:cNvSpPr/>
              <p:nvPr/>
            </p:nvSpPr>
            <p:spPr>
              <a:xfrm>
                <a:off x="-204588" y="248436"/>
                <a:ext cx="475604" cy="531964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 31"/>
              <p:cNvSpPr/>
              <p:nvPr/>
            </p:nvSpPr>
            <p:spPr>
              <a:xfrm rot="16200000">
                <a:off x="-541016" y="-161970"/>
                <a:ext cx="475604" cy="520933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 34"/>
              <p:cNvSpPr/>
              <p:nvPr/>
            </p:nvSpPr>
            <p:spPr>
              <a:xfrm rot="16200000">
                <a:off x="198816" y="-145345"/>
                <a:ext cx="475604" cy="487683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 flipV="1">
              <a:off x="711674" y="2771455"/>
              <a:ext cx="127441" cy="130052"/>
              <a:chOff x="-1014661" y="-977004"/>
              <a:chExt cx="2094235" cy="2137147"/>
            </a:xfrm>
            <a:solidFill>
              <a:schemeClr val="bg1"/>
            </a:solidFill>
          </p:grpSpPr>
          <p:sp>
            <p:nvSpPr>
              <p:cNvPr id="46" name="Oval 45"/>
              <p:cNvSpPr/>
              <p:nvPr/>
            </p:nvSpPr>
            <p:spPr>
              <a:xfrm>
                <a:off x="-215672" y="-150390"/>
                <a:ext cx="497772" cy="4977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-1014661" y="-199115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-264397" y="564920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-264397" y="-977004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484351" y="-199115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Freeform 29"/>
              <p:cNvSpPr/>
              <p:nvPr/>
            </p:nvSpPr>
            <p:spPr>
              <a:xfrm>
                <a:off x="-204588" y="-517714"/>
                <a:ext cx="475604" cy="531964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 30"/>
              <p:cNvSpPr/>
              <p:nvPr/>
            </p:nvSpPr>
            <p:spPr>
              <a:xfrm>
                <a:off x="-204588" y="248436"/>
                <a:ext cx="475604" cy="531964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Freeform 31"/>
              <p:cNvSpPr/>
              <p:nvPr/>
            </p:nvSpPr>
            <p:spPr>
              <a:xfrm rot="16200000">
                <a:off x="-541016" y="-161970"/>
                <a:ext cx="475604" cy="520933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 34"/>
              <p:cNvSpPr/>
              <p:nvPr/>
            </p:nvSpPr>
            <p:spPr>
              <a:xfrm rot="16200000">
                <a:off x="198816" y="-145345"/>
                <a:ext cx="475604" cy="487683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3" name="Straight Connector 62"/>
            <p:cNvCxnSpPr/>
            <p:nvPr/>
          </p:nvCxnSpPr>
          <p:spPr>
            <a:xfrm>
              <a:off x="1506472" y="1117137"/>
              <a:ext cx="261850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grpSp>
          <p:nvGrpSpPr>
            <p:cNvPr id="61" name="Group 60"/>
            <p:cNvGrpSpPr/>
            <p:nvPr/>
          </p:nvGrpSpPr>
          <p:grpSpPr>
            <a:xfrm flipV="1">
              <a:off x="703654" y="3276779"/>
              <a:ext cx="127441" cy="130052"/>
              <a:chOff x="-1014661" y="-977004"/>
              <a:chExt cx="2094235" cy="2137147"/>
            </a:xfrm>
            <a:solidFill>
              <a:schemeClr val="bg1"/>
            </a:solidFill>
          </p:grpSpPr>
          <p:sp>
            <p:nvSpPr>
              <p:cNvPr id="64" name="Oval 63"/>
              <p:cNvSpPr/>
              <p:nvPr/>
            </p:nvSpPr>
            <p:spPr>
              <a:xfrm>
                <a:off x="-215672" y="-150390"/>
                <a:ext cx="497772" cy="4977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-1014661" y="-199115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-264397" y="564920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-264397" y="-977004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484351" y="-199115"/>
                <a:ext cx="595223" cy="59522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 29"/>
              <p:cNvSpPr/>
              <p:nvPr/>
            </p:nvSpPr>
            <p:spPr>
              <a:xfrm>
                <a:off x="-204588" y="-517714"/>
                <a:ext cx="475604" cy="531964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Freeform 30"/>
              <p:cNvSpPr/>
              <p:nvPr/>
            </p:nvSpPr>
            <p:spPr>
              <a:xfrm>
                <a:off x="-204588" y="248436"/>
                <a:ext cx="475604" cy="531964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 31"/>
              <p:cNvSpPr/>
              <p:nvPr/>
            </p:nvSpPr>
            <p:spPr>
              <a:xfrm rot="16200000">
                <a:off x="-541016" y="-161970"/>
                <a:ext cx="475604" cy="520933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 34"/>
              <p:cNvSpPr/>
              <p:nvPr/>
            </p:nvSpPr>
            <p:spPr>
              <a:xfrm rot="16200000">
                <a:off x="198816" y="-145345"/>
                <a:ext cx="475604" cy="487683"/>
              </a:xfrm>
              <a:custGeom>
                <a:avLst/>
                <a:gdLst>
                  <a:gd name="connsiteX0" fmla="*/ 0 w 475604"/>
                  <a:gd name="connsiteY0" fmla="*/ 0 h 529193"/>
                  <a:gd name="connsiteX1" fmla="*/ 91678 w 475604"/>
                  <a:gd name="connsiteY1" fmla="*/ 17964 h 529193"/>
                  <a:gd name="connsiteX2" fmla="*/ 148245 w 475604"/>
                  <a:gd name="connsiteY2" fmla="*/ 54982 h 529193"/>
                  <a:gd name="connsiteX3" fmla="*/ 148245 w 475604"/>
                  <a:gd name="connsiteY3" fmla="*/ 49826 h 529193"/>
                  <a:gd name="connsiteX4" fmla="*/ 335238 w 475604"/>
                  <a:gd name="connsiteY4" fmla="*/ 49826 h 529193"/>
                  <a:gd name="connsiteX5" fmla="*/ 383926 w 475604"/>
                  <a:gd name="connsiteY5" fmla="*/ 17964 h 529193"/>
                  <a:gd name="connsiteX6" fmla="*/ 475604 w 475604"/>
                  <a:gd name="connsiteY6" fmla="*/ 0 h 529193"/>
                  <a:gd name="connsiteX7" fmla="*/ 357840 w 475604"/>
                  <a:gd name="connsiteY7" fmla="*/ 228600 h 529193"/>
                  <a:gd name="connsiteX8" fmla="*/ 475604 w 475604"/>
                  <a:gd name="connsiteY8" fmla="*/ 457200 h 529193"/>
                  <a:gd name="connsiteX9" fmla="*/ 383926 w 475604"/>
                  <a:gd name="connsiteY9" fmla="*/ 439236 h 529193"/>
                  <a:gd name="connsiteX10" fmla="*/ 342209 w 475604"/>
                  <a:gd name="connsiteY10" fmla="*/ 411936 h 529193"/>
                  <a:gd name="connsiteX11" fmla="*/ 342209 w 475604"/>
                  <a:gd name="connsiteY11" fmla="*/ 529193 h 529193"/>
                  <a:gd name="connsiteX12" fmla="*/ 148245 w 475604"/>
                  <a:gd name="connsiteY12" fmla="*/ 529193 h 529193"/>
                  <a:gd name="connsiteX13" fmla="*/ 148245 w 475604"/>
                  <a:gd name="connsiteY13" fmla="*/ 402218 h 529193"/>
                  <a:gd name="connsiteX14" fmla="*/ 91678 w 475604"/>
                  <a:gd name="connsiteY14" fmla="*/ 439236 h 529193"/>
                  <a:gd name="connsiteX15" fmla="*/ 0 w 475604"/>
                  <a:gd name="connsiteY15" fmla="*/ 457200 h 529193"/>
                  <a:gd name="connsiteX16" fmla="*/ 117764 w 475604"/>
                  <a:gd name="connsiteY16" fmla="*/ 228600 h 529193"/>
                  <a:gd name="connsiteX17" fmla="*/ 0 w 475604"/>
                  <a:gd name="connsiteY17" fmla="*/ 0 h 52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5604" h="529193">
                    <a:moveTo>
                      <a:pt x="0" y="0"/>
                    </a:moveTo>
                    <a:cubicBezTo>
                      <a:pt x="32519" y="0"/>
                      <a:pt x="63500" y="6397"/>
                      <a:pt x="91678" y="17964"/>
                    </a:cubicBezTo>
                    <a:lnTo>
                      <a:pt x="148245" y="54982"/>
                    </a:lnTo>
                    <a:lnTo>
                      <a:pt x="148245" y="49826"/>
                    </a:lnTo>
                    <a:lnTo>
                      <a:pt x="335238" y="49826"/>
                    </a:lnTo>
                    <a:lnTo>
                      <a:pt x="383926" y="17964"/>
                    </a:lnTo>
                    <a:cubicBezTo>
                      <a:pt x="412104" y="6397"/>
                      <a:pt x="443085" y="0"/>
                      <a:pt x="475604" y="0"/>
                    </a:cubicBezTo>
                    <a:cubicBezTo>
                      <a:pt x="401470" y="53965"/>
                      <a:pt x="357840" y="138658"/>
                      <a:pt x="357840" y="228600"/>
                    </a:cubicBezTo>
                    <a:cubicBezTo>
                      <a:pt x="357840" y="318542"/>
                      <a:pt x="401470" y="403235"/>
                      <a:pt x="475604" y="457200"/>
                    </a:cubicBezTo>
                    <a:cubicBezTo>
                      <a:pt x="443085" y="457200"/>
                      <a:pt x="412104" y="450803"/>
                      <a:pt x="383926" y="439236"/>
                    </a:cubicBezTo>
                    <a:lnTo>
                      <a:pt x="342209" y="411936"/>
                    </a:lnTo>
                    <a:lnTo>
                      <a:pt x="342209" y="529193"/>
                    </a:lnTo>
                    <a:lnTo>
                      <a:pt x="148245" y="529193"/>
                    </a:lnTo>
                    <a:lnTo>
                      <a:pt x="148245" y="402218"/>
                    </a:lnTo>
                    <a:lnTo>
                      <a:pt x="91678" y="439236"/>
                    </a:lnTo>
                    <a:cubicBezTo>
                      <a:pt x="63500" y="450803"/>
                      <a:pt x="32519" y="457200"/>
                      <a:pt x="0" y="457200"/>
                    </a:cubicBezTo>
                    <a:cubicBezTo>
                      <a:pt x="74134" y="403235"/>
                      <a:pt x="117764" y="318542"/>
                      <a:pt x="117764" y="228600"/>
                    </a:cubicBezTo>
                    <a:cubicBezTo>
                      <a:pt x="117764" y="138658"/>
                      <a:pt x="74134" y="5396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7217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2394858" y="134950"/>
            <a:ext cx="6455476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1171B9"/>
                </a:solidFill>
                <a:latin typeface="Calibri Light" charset="0"/>
                <a:ea typeface="Calibri Light" charset="0"/>
                <a:cs typeface="Calibri Light" charset="0"/>
                <a:sym typeface="Calibri"/>
              </a:rPr>
              <a:t>The Mastech Digital Way</a:t>
            </a:r>
          </a:p>
        </p:txBody>
      </p:sp>
      <p:cxnSp>
        <p:nvCxnSpPr>
          <p:cNvPr id="155" name="Shape 155"/>
          <p:cNvCxnSpPr/>
          <p:nvPr/>
        </p:nvCxnSpPr>
        <p:spPr>
          <a:xfrm>
            <a:off x="2476800" y="658170"/>
            <a:ext cx="9715199" cy="0"/>
          </a:xfrm>
          <a:prstGeom prst="straightConnector1">
            <a:avLst/>
          </a:prstGeom>
          <a:noFill/>
          <a:ln w="9525" cap="flat" cmpd="sng">
            <a:solidFill>
              <a:srgbClr val="1171B9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23" name="TextBox 22"/>
          <p:cNvSpPr txBox="1"/>
          <p:nvPr/>
        </p:nvSpPr>
        <p:spPr>
          <a:xfrm>
            <a:off x="182480" y="3591795"/>
            <a:ext cx="5191626" cy="2751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80" dirty="0">
                <a:solidFill>
                  <a:srgbClr val="333333"/>
                </a:solidFill>
                <a:latin typeface="+mj-lt"/>
              </a:rPr>
              <a:t>Global Delivery Model for Staffing and Digital Transformation Services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80" dirty="0">
                <a:solidFill>
                  <a:srgbClr val="333333"/>
                </a:solidFill>
                <a:latin typeface="+mj-lt"/>
              </a:rPr>
              <a:t>Proven track record of being able to source the native as well as rare </a:t>
            </a:r>
            <a:br>
              <a:rPr lang="en-IN" sz="1280" dirty="0">
                <a:solidFill>
                  <a:srgbClr val="333333"/>
                </a:solidFill>
                <a:latin typeface="+mj-lt"/>
              </a:rPr>
            </a:br>
            <a:r>
              <a:rPr lang="en-IN" sz="1280" dirty="0">
                <a:solidFill>
                  <a:srgbClr val="333333"/>
                </a:solidFill>
                <a:latin typeface="+mj-lt"/>
              </a:rPr>
              <a:t>skill sets and talent combinations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80" dirty="0">
                <a:solidFill>
                  <a:srgbClr val="333333"/>
                </a:solidFill>
                <a:latin typeface="+mj-lt"/>
              </a:rPr>
              <a:t>SMART Implementation Methodology – a common-sense, multi-phased approach based on parts of the Rational Unified Process (RUP) and Agile development methodologies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80" dirty="0">
                <a:solidFill>
                  <a:srgbClr val="333333"/>
                </a:solidFill>
                <a:latin typeface="+mj-lt"/>
              </a:rPr>
              <a:t>Metrics and insights to manage your Master Data, powered by </a:t>
            </a:r>
            <a:r>
              <a:rPr lang="en-IN" sz="1280" dirty="0" err="1">
                <a:solidFill>
                  <a:srgbClr val="333333"/>
                </a:solidFill>
                <a:latin typeface="+mj-lt"/>
              </a:rPr>
              <a:t>Veriscope</a:t>
            </a:r>
            <a:endParaRPr lang="en-IN" sz="1280" dirty="0">
              <a:solidFill>
                <a:srgbClr val="333333"/>
              </a:solidFill>
              <a:latin typeface="+mj-lt"/>
            </a:endParaRP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80" dirty="0">
                <a:solidFill>
                  <a:srgbClr val="333333"/>
                </a:solidFill>
                <a:latin typeface="+mj-lt"/>
              </a:rPr>
              <a:t>Equal Opportunity Employer; 1,500+ associates and growing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80" dirty="0">
                <a:solidFill>
                  <a:srgbClr val="333333"/>
                </a:solidFill>
                <a:latin typeface="+mj-lt"/>
              </a:rPr>
              <a:t>Egalitarian work culture; digital technologies company with a heart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638618" y="746971"/>
            <a:ext cx="4212306" cy="2769930"/>
            <a:chOff x="686744" y="746971"/>
            <a:chExt cx="4212306" cy="2769930"/>
          </a:xfrm>
        </p:grpSpPr>
        <p:sp>
          <p:nvSpPr>
            <p:cNvPr id="61" name="Rectangle 60"/>
            <p:cNvSpPr/>
            <p:nvPr/>
          </p:nvSpPr>
          <p:spPr>
            <a:xfrm>
              <a:off x="770914" y="811606"/>
              <a:ext cx="4043966" cy="2612897"/>
            </a:xfrm>
            <a:prstGeom prst="rect">
              <a:avLst/>
            </a:prstGeom>
            <a:solidFill>
              <a:srgbClr val="F48A16">
                <a:alpha val="64000"/>
              </a:srgb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686744" y="746971"/>
              <a:ext cx="4212306" cy="2769930"/>
            </a:xfrm>
            <a:prstGeom prst="rect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Shape 184"/>
            <p:cNvSpPr txBox="1">
              <a:spLocks/>
            </p:cNvSpPr>
            <p:nvPr/>
          </p:nvSpPr>
          <p:spPr>
            <a:xfrm>
              <a:off x="809384" y="1701956"/>
              <a:ext cx="4005496" cy="1496291"/>
            </a:xfrm>
            <a:prstGeom prst="rect">
              <a:avLst/>
            </a:prstGeom>
          </p:spPr>
          <p:txBody>
            <a:bodyPr vert="horz" lIns="91425" tIns="91425" rIns="91425" bIns="91425" rtlCol="0" anchor="b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400" dirty="0">
                  <a:solidFill>
                    <a:schemeClr val="bg1"/>
                  </a:solidFill>
                  <a:latin typeface="+mj-lt"/>
                  <a:ea typeface="Avenir Book" charset="0"/>
                  <a:cs typeface="Avenir Book" charset="0"/>
                </a:rPr>
                <a:t>Our internal efficiencies and differentiators are the result of successes, learnings, and our talent capital.</a:t>
              </a:r>
              <a:endParaRPr lang="en" sz="2400" dirty="0">
                <a:solidFill>
                  <a:schemeClr val="bg1"/>
                </a:solidFill>
                <a:latin typeface="+mj-lt"/>
                <a:ea typeface="Avenir Book" charset="0"/>
                <a:cs typeface="Avenir Book" charset="0"/>
              </a:endParaRPr>
            </a:p>
          </p:txBody>
        </p:sp>
        <p:cxnSp>
          <p:nvCxnSpPr>
            <p:cNvPr id="66" name="Straight Connector 65"/>
            <p:cNvCxnSpPr/>
            <p:nvPr/>
          </p:nvCxnSpPr>
          <p:spPr>
            <a:xfrm>
              <a:off x="1450157" y="1618835"/>
              <a:ext cx="2618509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79925" y="746973"/>
            <a:ext cx="6720689" cy="562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22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2808CD3-3777-4A20-8D07-1A507A3F4FF5}"/>
              </a:ext>
            </a:extLst>
          </p:cNvPr>
          <p:cNvGrpSpPr/>
          <p:nvPr/>
        </p:nvGrpSpPr>
        <p:grpSpPr>
          <a:xfrm>
            <a:off x="-33067" y="503594"/>
            <a:ext cx="12261338" cy="5944275"/>
            <a:chOff x="-33067" y="503594"/>
            <a:chExt cx="12261338" cy="594427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679" r="21782" b="21041"/>
            <a:stretch/>
          </p:blipFill>
          <p:spPr>
            <a:xfrm>
              <a:off x="-33067" y="503594"/>
              <a:ext cx="12261338" cy="5944275"/>
            </a:xfrm>
            <a:prstGeom prst="rect">
              <a:avLst/>
            </a:prstGeom>
          </p:spPr>
        </p:pic>
        <p:grpSp>
          <p:nvGrpSpPr>
            <p:cNvPr id="4" name="Group 3"/>
            <p:cNvGrpSpPr/>
            <p:nvPr/>
          </p:nvGrpSpPr>
          <p:grpSpPr>
            <a:xfrm>
              <a:off x="3048380" y="2396016"/>
              <a:ext cx="944891" cy="253916"/>
              <a:chOff x="3412274" y="2162346"/>
              <a:chExt cx="944891" cy="253916"/>
            </a:xfrm>
          </p:grpSpPr>
          <p:grpSp>
            <p:nvGrpSpPr>
              <p:cNvPr id="101" name="Group 100"/>
              <p:cNvGrpSpPr/>
              <p:nvPr/>
            </p:nvGrpSpPr>
            <p:grpSpPr>
              <a:xfrm flipV="1">
                <a:off x="3412274" y="2189895"/>
                <a:ext cx="216360" cy="220793"/>
                <a:chOff x="-1014661" y="-977004"/>
                <a:chExt cx="2094235" cy="2137147"/>
              </a:xfrm>
              <a:solidFill>
                <a:srgbClr val="1171B9"/>
              </a:solidFill>
            </p:grpSpPr>
            <p:sp>
              <p:nvSpPr>
                <p:cNvPr id="103" name="Oval 102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Oval 103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Oval 104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Oval 105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Oval 106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0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2" name="TextBox 101"/>
              <p:cNvSpPr txBox="1"/>
              <p:nvPr/>
            </p:nvSpPr>
            <p:spPr>
              <a:xfrm>
                <a:off x="3561443" y="2162346"/>
                <a:ext cx="795722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50" b="1" dirty="0">
                    <a:solidFill>
                      <a:srgbClr val="1171B9"/>
                    </a:solidFill>
                    <a:latin typeface="+mj-lt"/>
                  </a:rPr>
                  <a:t>Pittsburgh</a:t>
                </a: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10519700" y="3630827"/>
              <a:ext cx="1267732" cy="246220"/>
              <a:chOff x="3311524" y="1769687"/>
              <a:chExt cx="592780" cy="115130"/>
            </a:xfrm>
          </p:grpSpPr>
          <p:grpSp>
            <p:nvGrpSpPr>
              <p:cNvPr id="90" name="Group 89"/>
              <p:cNvGrpSpPr/>
              <p:nvPr/>
            </p:nvGrpSpPr>
            <p:grpSpPr>
              <a:xfrm flipV="1">
                <a:off x="3311524" y="1785312"/>
                <a:ext cx="83268" cy="84974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92" name="Oval 91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Oval 92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Oval 93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Oval 94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Oval 95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9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0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91" name="TextBox 90"/>
              <p:cNvSpPr txBox="1"/>
              <p:nvPr/>
            </p:nvSpPr>
            <p:spPr>
              <a:xfrm>
                <a:off x="3365274" y="1769687"/>
                <a:ext cx="539030" cy="1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latin typeface="+mj-lt"/>
                  </a:rPr>
                  <a:t>NOIDA</a:t>
                </a: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2738176" y="3119941"/>
              <a:ext cx="1267732" cy="246220"/>
              <a:chOff x="3311524" y="1769687"/>
              <a:chExt cx="592780" cy="115130"/>
            </a:xfrm>
          </p:grpSpPr>
          <p:grpSp>
            <p:nvGrpSpPr>
              <p:cNvPr id="79" name="Group 78"/>
              <p:cNvGrpSpPr/>
              <p:nvPr/>
            </p:nvGrpSpPr>
            <p:grpSpPr>
              <a:xfrm flipV="1">
                <a:off x="3311524" y="1785312"/>
                <a:ext cx="83268" cy="84974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81" name="Oval 80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Oval 81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Oval 82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Oval 83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Oval 84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8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80" name="TextBox 79"/>
              <p:cNvSpPr txBox="1"/>
              <p:nvPr/>
            </p:nvSpPr>
            <p:spPr>
              <a:xfrm>
                <a:off x="3365274" y="1769687"/>
                <a:ext cx="539030" cy="1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latin typeface="+mj-lt"/>
                  </a:rPr>
                  <a:t>Orlando</a:t>
                </a: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975794" y="2522907"/>
              <a:ext cx="780265" cy="246220"/>
              <a:chOff x="3311524" y="1769687"/>
              <a:chExt cx="364845" cy="115130"/>
            </a:xfrm>
          </p:grpSpPr>
          <p:grpSp>
            <p:nvGrpSpPr>
              <p:cNvPr id="68" name="Group 67"/>
              <p:cNvGrpSpPr/>
              <p:nvPr/>
            </p:nvGrpSpPr>
            <p:grpSpPr>
              <a:xfrm flipV="1">
                <a:off x="3311524" y="1785312"/>
                <a:ext cx="83268" cy="84974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70" name="Oval 69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Oval 70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Oval 71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Oval 72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Oval 73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7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9" name="TextBox 68"/>
              <p:cNvSpPr txBox="1"/>
              <p:nvPr/>
            </p:nvSpPr>
            <p:spPr>
              <a:xfrm>
                <a:off x="3365274" y="1769687"/>
                <a:ext cx="311095" cy="1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latin typeface="+mj-lt"/>
                  </a:rPr>
                  <a:t>Fremont</a:t>
                </a: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2654177" y="3276801"/>
              <a:ext cx="1267732" cy="246220"/>
              <a:chOff x="3311524" y="1769687"/>
              <a:chExt cx="592780" cy="115130"/>
            </a:xfrm>
          </p:grpSpPr>
          <p:grpSp>
            <p:nvGrpSpPr>
              <p:cNvPr id="57" name="Group 56"/>
              <p:cNvGrpSpPr/>
              <p:nvPr/>
            </p:nvGrpSpPr>
            <p:grpSpPr>
              <a:xfrm flipV="1">
                <a:off x="3311524" y="1785312"/>
                <a:ext cx="83268" cy="84974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59" name="Oval 58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Oval 59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Oval 60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Oval 62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6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" name="TextBox 57"/>
              <p:cNvSpPr txBox="1"/>
              <p:nvPr/>
            </p:nvSpPr>
            <p:spPr>
              <a:xfrm>
                <a:off x="3365274" y="1769687"/>
                <a:ext cx="539030" cy="1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latin typeface="+mj-lt"/>
                  </a:rPr>
                  <a:t>Tampa</a:t>
                </a: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1888042" y="2950255"/>
              <a:ext cx="1267732" cy="246220"/>
              <a:chOff x="3311524" y="1769687"/>
              <a:chExt cx="592780" cy="115130"/>
            </a:xfrm>
          </p:grpSpPr>
          <p:grpSp>
            <p:nvGrpSpPr>
              <p:cNvPr id="46" name="Group 45"/>
              <p:cNvGrpSpPr/>
              <p:nvPr/>
            </p:nvGrpSpPr>
            <p:grpSpPr>
              <a:xfrm flipV="1">
                <a:off x="3311524" y="1785312"/>
                <a:ext cx="83268" cy="84974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48" name="Oval 47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" name="Oval 49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5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" name="TextBox 46"/>
              <p:cNvSpPr txBox="1"/>
              <p:nvPr/>
            </p:nvSpPr>
            <p:spPr>
              <a:xfrm>
                <a:off x="3365274" y="1769687"/>
                <a:ext cx="539030" cy="1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latin typeface="+mj-lt"/>
                  </a:rPr>
                  <a:t>Dallas</a:t>
                </a: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2758568" y="2573686"/>
              <a:ext cx="1267732" cy="246220"/>
              <a:chOff x="3311524" y="1769687"/>
              <a:chExt cx="592780" cy="115130"/>
            </a:xfrm>
          </p:grpSpPr>
          <p:grpSp>
            <p:nvGrpSpPr>
              <p:cNvPr id="24" name="Group 23"/>
              <p:cNvGrpSpPr/>
              <p:nvPr/>
            </p:nvGrpSpPr>
            <p:grpSpPr>
              <a:xfrm flipV="1">
                <a:off x="3311524" y="1785312"/>
                <a:ext cx="83268" cy="84974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26" name="Oval 25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Oval 29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3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5" name="TextBox 24"/>
              <p:cNvSpPr txBox="1"/>
              <p:nvPr/>
            </p:nvSpPr>
            <p:spPr>
              <a:xfrm>
                <a:off x="3365274" y="1769687"/>
                <a:ext cx="539030" cy="1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latin typeface="+mj-lt"/>
                  </a:rPr>
                  <a:t>Chicago</a:t>
                </a: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3467739" y="2253318"/>
              <a:ext cx="1267732" cy="246220"/>
              <a:chOff x="3311524" y="1769687"/>
              <a:chExt cx="592780" cy="115130"/>
            </a:xfrm>
          </p:grpSpPr>
          <p:grpSp>
            <p:nvGrpSpPr>
              <p:cNvPr id="13" name="Group 12"/>
              <p:cNvGrpSpPr/>
              <p:nvPr/>
            </p:nvGrpSpPr>
            <p:grpSpPr>
              <a:xfrm flipV="1">
                <a:off x="3311524" y="1785312"/>
                <a:ext cx="83268" cy="84974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15" name="Oval 14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Oval 15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Oval 16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Oval 17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Oval 18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" name="TextBox 13"/>
              <p:cNvSpPr txBox="1"/>
              <p:nvPr/>
            </p:nvSpPr>
            <p:spPr>
              <a:xfrm>
                <a:off x="3365274" y="1769687"/>
                <a:ext cx="539030" cy="1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latin typeface="+mj-lt"/>
                  </a:rPr>
                  <a:t>Boston</a:t>
                </a:r>
              </a:p>
            </p:txBody>
          </p:sp>
        </p:grpSp>
        <p:grpSp>
          <p:nvGrpSpPr>
            <p:cNvPr id="115" name="Group 114"/>
            <p:cNvGrpSpPr/>
            <p:nvPr/>
          </p:nvGrpSpPr>
          <p:grpSpPr>
            <a:xfrm>
              <a:off x="10629568" y="4049052"/>
              <a:ext cx="1267732" cy="246220"/>
              <a:chOff x="3311524" y="1769687"/>
              <a:chExt cx="592780" cy="115130"/>
            </a:xfrm>
          </p:grpSpPr>
          <p:grpSp>
            <p:nvGrpSpPr>
              <p:cNvPr id="116" name="Group 115"/>
              <p:cNvGrpSpPr/>
              <p:nvPr/>
            </p:nvGrpSpPr>
            <p:grpSpPr>
              <a:xfrm flipV="1">
                <a:off x="3311524" y="1785312"/>
                <a:ext cx="83268" cy="84974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118" name="Oval 117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Oval 118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Oval 119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1" name="Oval 120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Oval 121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5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17" name="TextBox 116"/>
              <p:cNvSpPr txBox="1"/>
              <p:nvPr/>
            </p:nvSpPr>
            <p:spPr>
              <a:xfrm>
                <a:off x="3365274" y="1769687"/>
                <a:ext cx="539030" cy="1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latin typeface="+mj-lt"/>
                  </a:rPr>
                  <a:t>Chennai</a:t>
                </a:r>
              </a:p>
            </p:txBody>
          </p:sp>
        </p:grpSp>
        <p:grpSp>
          <p:nvGrpSpPr>
            <p:cNvPr id="127" name="Group 126"/>
            <p:cNvGrpSpPr/>
            <p:nvPr/>
          </p:nvGrpSpPr>
          <p:grpSpPr>
            <a:xfrm>
              <a:off x="3048380" y="2087597"/>
              <a:ext cx="1267732" cy="246220"/>
              <a:chOff x="3311524" y="1769687"/>
              <a:chExt cx="592780" cy="115130"/>
            </a:xfrm>
          </p:grpSpPr>
          <p:grpSp>
            <p:nvGrpSpPr>
              <p:cNvPr id="128" name="Group 127"/>
              <p:cNvGrpSpPr/>
              <p:nvPr/>
            </p:nvGrpSpPr>
            <p:grpSpPr>
              <a:xfrm flipV="1">
                <a:off x="3311524" y="1785312"/>
                <a:ext cx="83268" cy="84974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130" name="Oval 129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1" name="Oval 130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Oval 131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3" name="Oval 132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Oval 133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5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6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7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9" name="TextBox 128"/>
              <p:cNvSpPr txBox="1"/>
              <p:nvPr/>
            </p:nvSpPr>
            <p:spPr>
              <a:xfrm>
                <a:off x="3365274" y="1769687"/>
                <a:ext cx="539030" cy="1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latin typeface="+mj-lt"/>
                  </a:rPr>
                  <a:t>Toronto</a:t>
                </a:r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1819372" y="3112703"/>
              <a:ext cx="1267732" cy="246220"/>
              <a:chOff x="3311524" y="1769687"/>
              <a:chExt cx="592780" cy="115130"/>
            </a:xfrm>
          </p:grpSpPr>
          <p:grpSp>
            <p:nvGrpSpPr>
              <p:cNvPr id="143" name="Group 142"/>
              <p:cNvGrpSpPr/>
              <p:nvPr/>
            </p:nvGrpSpPr>
            <p:grpSpPr>
              <a:xfrm flipV="1">
                <a:off x="3311524" y="1785312"/>
                <a:ext cx="83268" cy="84974"/>
                <a:chOff x="-1014661" y="-977004"/>
                <a:chExt cx="2094235" cy="2137147"/>
              </a:xfrm>
              <a:solidFill>
                <a:srgbClr val="333333"/>
              </a:solidFill>
            </p:grpSpPr>
            <p:sp>
              <p:nvSpPr>
                <p:cNvPr id="145" name="Oval 144"/>
                <p:cNvSpPr/>
                <p:nvPr/>
              </p:nvSpPr>
              <p:spPr>
                <a:xfrm>
                  <a:off x="-215672" y="-150390"/>
                  <a:ext cx="497772" cy="4977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6" name="Oval 145"/>
                <p:cNvSpPr/>
                <p:nvPr/>
              </p:nvSpPr>
              <p:spPr>
                <a:xfrm>
                  <a:off x="-101466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7" name="Oval 146"/>
                <p:cNvSpPr/>
                <p:nvPr/>
              </p:nvSpPr>
              <p:spPr>
                <a:xfrm>
                  <a:off x="-264397" y="564920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Oval 147"/>
                <p:cNvSpPr/>
                <p:nvPr/>
              </p:nvSpPr>
              <p:spPr>
                <a:xfrm>
                  <a:off x="-264397" y="-977004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Oval 148"/>
                <p:cNvSpPr/>
                <p:nvPr/>
              </p:nvSpPr>
              <p:spPr>
                <a:xfrm>
                  <a:off x="484351" y="-199115"/>
                  <a:ext cx="595223" cy="59522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0" name="Freeform 29"/>
                <p:cNvSpPr/>
                <p:nvPr/>
              </p:nvSpPr>
              <p:spPr>
                <a:xfrm>
                  <a:off x="-204588" y="-517714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1" name="Freeform 30"/>
                <p:cNvSpPr/>
                <p:nvPr/>
              </p:nvSpPr>
              <p:spPr>
                <a:xfrm>
                  <a:off x="-204588" y="248436"/>
                  <a:ext cx="475604" cy="531964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2" name="Freeform 31"/>
                <p:cNvSpPr/>
                <p:nvPr/>
              </p:nvSpPr>
              <p:spPr>
                <a:xfrm rot="16200000">
                  <a:off x="-541016" y="-161970"/>
                  <a:ext cx="475604" cy="52093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3" name="Freeform 34"/>
                <p:cNvSpPr/>
                <p:nvPr/>
              </p:nvSpPr>
              <p:spPr>
                <a:xfrm rot="16200000">
                  <a:off x="198816" y="-145345"/>
                  <a:ext cx="475604" cy="487683"/>
                </a:xfrm>
                <a:custGeom>
                  <a:avLst/>
                  <a:gdLst>
                    <a:gd name="connsiteX0" fmla="*/ 0 w 475604"/>
                    <a:gd name="connsiteY0" fmla="*/ 0 h 529193"/>
                    <a:gd name="connsiteX1" fmla="*/ 91678 w 475604"/>
                    <a:gd name="connsiteY1" fmla="*/ 17964 h 529193"/>
                    <a:gd name="connsiteX2" fmla="*/ 148245 w 475604"/>
                    <a:gd name="connsiteY2" fmla="*/ 54982 h 529193"/>
                    <a:gd name="connsiteX3" fmla="*/ 148245 w 475604"/>
                    <a:gd name="connsiteY3" fmla="*/ 49826 h 529193"/>
                    <a:gd name="connsiteX4" fmla="*/ 335238 w 475604"/>
                    <a:gd name="connsiteY4" fmla="*/ 49826 h 529193"/>
                    <a:gd name="connsiteX5" fmla="*/ 383926 w 475604"/>
                    <a:gd name="connsiteY5" fmla="*/ 17964 h 529193"/>
                    <a:gd name="connsiteX6" fmla="*/ 475604 w 475604"/>
                    <a:gd name="connsiteY6" fmla="*/ 0 h 529193"/>
                    <a:gd name="connsiteX7" fmla="*/ 357840 w 475604"/>
                    <a:gd name="connsiteY7" fmla="*/ 228600 h 529193"/>
                    <a:gd name="connsiteX8" fmla="*/ 475604 w 475604"/>
                    <a:gd name="connsiteY8" fmla="*/ 457200 h 529193"/>
                    <a:gd name="connsiteX9" fmla="*/ 383926 w 475604"/>
                    <a:gd name="connsiteY9" fmla="*/ 439236 h 529193"/>
                    <a:gd name="connsiteX10" fmla="*/ 342209 w 475604"/>
                    <a:gd name="connsiteY10" fmla="*/ 411936 h 529193"/>
                    <a:gd name="connsiteX11" fmla="*/ 342209 w 475604"/>
                    <a:gd name="connsiteY11" fmla="*/ 529193 h 529193"/>
                    <a:gd name="connsiteX12" fmla="*/ 148245 w 475604"/>
                    <a:gd name="connsiteY12" fmla="*/ 529193 h 529193"/>
                    <a:gd name="connsiteX13" fmla="*/ 148245 w 475604"/>
                    <a:gd name="connsiteY13" fmla="*/ 402218 h 529193"/>
                    <a:gd name="connsiteX14" fmla="*/ 91678 w 475604"/>
                    <a:gd name="connsiteY14" fmla="*/ 439236 h 529193"/>
                    <a:gd name="connsiteX15" fmla="*/ 0 w 475604"/>
                    <a:gd name="connsiteY15" fmla="*/ 457200 h 529193"/>
                    <a:gd name="connsiteX16" fmla="*/ 117764 w 475604"/>
                    <a:gd name="connsiteY16" fmla="*/ 228600 h 529193"/>
                    <a:gd name="connsiteX17" fmla="*/ 0 w 475604"/>
                    <a:gd name="connsiteY17" fmla="*/ 0 h 529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5604" h="529193">
                      <a:moveTo>
                        <a:pt x="0" y="0"/>
                      </a:moveTo>
                      <a:cubicBezTo>
                        <a:pt x="32519" y="0"/>
                        <a:pt x="63500" y="6397"/>
                        <a:pt x="91678" y="17964"/>
                      </a:cubicBezTo>
                      <a:lnTo>
                        <a:pt x="148245" y="54982"/>
                      </a:lnTo>
                      <a:lnTo>
                        <a:pt x="148245" y="49826"/>
                      </a:lnTo>
                      <a:lnTo>
                        <a:pt x="335238" y="49826"/>
                      </a:lnTo>
                      <a:lnTo>
                        <a:pt x="383926" y="17964"/>
                      </a:lnTo>
                      <a:cubicBezTo>
                        <a:pt x="412104" y="6397"/>
                        <a:pt x="443085" y="0"/>
                        <a:pt x="475604" y="0"/>
                      </a:cubicBezTo>
                      <a:cubicBezTo>
                        <a:pt x="401470" y="53965"/>
                        <a:pt x="357840" y="138658"/>
                        <a:pt x="357840" y="228600"/>
                      </a:cubicBezTo>
                      <a:cubicBezTo>
                        <a:pt x="357840" y="318542"/>
                        <a:pt x="401470" y="403235"/>
                        <a:pt x="475604" y="457200"/>
                      </a:cubicBezTo>
                      <a:cubicBezTo>
                        <a:pt x="443085" y="457200"/>
                        <a:pt x="412104" y="450803"/>
                        <a:pt x="383926" y="439236"/>
                      </a:cubicBezTo>
                      <a:lnTo>
                        <a:pt x="342209" y="411936"/>
                      </a:lnTo>
                      <a:lnTo>
                        <a:pt x="342209" y="529193"/>
                      </a:lnTo>
                      <a:lnTo>
                        <a:pt x="148245" y="529193"/>
                      </a:lnTo>
                      <a:lnTo>
                        <a:pt x="148245" y="402218"/>
                      </a:lnTo>
                      <a:lnTo>
                        <a:pt x="91678" y="439236"/>
                      </a:lnTo>
                      <a:cubicBezTo>
                        <a:pt x="63500" y="450803"/>
                        <a:pt x="32519" y="457200"/>
                        <a:pt x="0" y="457200"/>
                      </a:cubicBezTo>
                      <a:cubicBezTo>
                        <a:pt x="74134" y="403235"/>
                        <a:pt x="117764" y="318542"/>
                        <a:pt x="117764" y="228600"/>
                      </a:cubicBezTo>
                      <a:cubicBezTo>
                        <a:pt x="117764" y="138658"/>
                        <a:pt x="74134" y="5396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4" name="TextBox 143"/>
              <p:cNvSpPr txBox="1"/>
              <p:nvPr/>
            </p:nvSpPr>
            <p:spPr>
              <a:xfrm>
                <a:off x="3365274" y="1769687"/>
                <a:ext cx="539030" cy="1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latin typeface="+mj-lt"/>
                  </a:rPr>
                  <a:t>Austin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2283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udg.de/wp-content/uploads/2018/05/Partner_rawpixel_unsplash.jpg">
            <a:extLst>
              <a:ext uri="{FF2B5EF4-FFF2-40B4-BE49-F238E27FC236}">
                <a16:creationId xmlns:a16="http://schemas.microsoft.com/office/drawing/2014/main" id="{8B339A1B-2CF1-46D5-8821-7C371BE947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34" r="18934"/>
          <a:stretch/>
        </p:blipFill>
        <p:spPr bwMode="auto">
          <a:xfrm>
            <a:off x="1" y="0"/>
            <a:ext cx="1219199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79E071-40E4-41B7-831E-18A239857E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5C9C252-87F0-4BC9-ABD6-E5E0A90D7D29}"/>
              </a:ext>
            </a:extLst>
          </p:cNvPr>
          <p:cNvGrpSpPr/>
          <p:nvPr/>
        </p:nvGrpSpPr>
        <p:grpSpPr>
          <a:xfrm>
            <a:off x="80210" y="3991279"/>
            <a:ext cx="7413674" cy="2763801"/>
            <a:chOff x="0" y="4023363"/>
            <a:chExt cx="7413674" cy="2763801"/>
          </a:xfrm>
        </p:grpSpPr>
        <p:sp>
          <p:nvSpPr>
            <p:cNvPr id="3" name="Rectangle 2"/>
            <p:cNvSpPr/>
            <p:nvPr/>
          </p:nvSpPr>
          <p:spPr>
            <a:xfrm>
              <a:off x="91803" y="4140395"/>
              <a:ext cx="7230069" cy="2529736"/>
            </a:xfrm>
            <a:prstGeom prst="rect">
              <a:avLst/>
            </a:prstGeom>
            <a:solidFill>
              <a:schemeClr val="bg1">
                <a:alpha val="82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ectangle 3"/>
            <p:cNvSpPr/>
            <p:nvPr/>
          </p:nvSpPr>
          <p:spPr>
            <a:xfrm>
              <a:off x="0" y="4023363"/>
              <a:ext cx="7413674" cy="2763801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Shape 184"/>
            <p:cNvSpPr txBox="1">
              <a:spLocks/>
            </p:cNvSpPr>
            <p:nvPr/>
          </p:nvSpPr>
          <p:spPr>
            <a:xfrm>
              <a:off x="122639" y="4647339"/>
              <a:ext cx="7161289" cy="1895127"/>
            </a:xfrm>
            <a:prstGeom prst="rect">
              <a:avLst/>
            </a:prstGeom>
          </p:spPr>
          <p:txBody>
            <a:bodyPr vert="horz" lIns="91425" tIns="91425" rIns="91425" bIns="91425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Avenir Book" charset="0"/>
                  <a:cs typeface="Avenir Book" charset="0"/>
                </a:rPr>
                <a:t>Thank You</a:t>
              </a:r>
            </a:p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1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Avenir Book" charset="0"/>
                  <a:cs typeface="Avenir Book" charset="0"/>
                </a:rPr>
                <a:t>For queries please contact:</a:t>
              </a:r>
            </a:p>
            <a:p>
              <a:pPr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is-I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Avenir Book" charset="0"/>
                  <a:cs typeface="Avenir Book" charset="0"/>
                </a:rPr>
                <a:t>+1.800.627.8323</a:t>
              </a:r>
            </a:p>
            <a:p>
              <a:pPr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is-I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Avenir Book" charset="0"/>
                  <a:cs typeface="Avenir Book" charset="0"/>
                  <a:hlinkClick r:id="rId3"/>
                </a:rPr>
                <a:t>experience@mastechdigital.com</a:t>
              </a:r>
              <a:r>
                <a:rPr lang="is-I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Avenir Book" charset="0"/>
                  <a:cs typeface="Avenir Book" charset="0"/>
                </a:rPr>
                <a:t> </a:t>
              </a:r>
            </a:p>
          </p:txBody>
        </p:sp>
        <p:cxnSp>
          <p:nvCxnSpPr>
            <p:cNvPr id="6" name="Straight Connector 5"/>
            <p:cNvCxnSpPr>
              <a:cxnSpLocks/>
            </p:cNvCxnSpPr>
            <p:nvPr/>
          </p:nvCxnSpPr>
          <p:spPr>
            <a:xfrm>
              <a:off x="1255782" y="4554939"/>
              <a:ext cx="468154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4923E4F-C373-47F3-ACF7-088E46C67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205" y="255280"/>
            <a:ext cx="2646585" cy="61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62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4143</TotalTime>
  <Words>328</Words>
  <Application>Microsoft Office PowerPoint</Application>
  <PresentationFormat>Widescreen</PresentationFormat>
  <Paragraphs>71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Avenir Book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Antony, Bonney K.</dc:creator>
  <cp:lastModifiedBy>Rohan Nagi</cp:lastModifiedBy>
  <cp:revision>157</cp:revision>
  <dcterms:created xsi:type="dcterms:W3CDTF">2016-07-07T14:54:03Z</dcterms:created>
  <dcterms:modified xsi:type="dcterms:W3CDTF">2018-08-06T17:49:22Z</dcterms:modified>
</cp:coreProperties>
</file>